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3" r:id="rId4"/>
    <p:sldId id="274" r:id="rId5"/>
    <p:sldId id="262" r:id="rId6"/>
    <p:sldId id="263" r:id="rId7"/>
    <p:sldId id="271" r:id="rId8"/>
    <p:sldId id="275" r:id="rId9"/>
    <p:sldId id="265" r:id="rId10"/>
    <p:sldId id="266" r:id="rId11"/>
    <p:sldId id="267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5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04" y="-6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2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igne.wileyplusstudentpartner@gmail.co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ileyplus.com/class/613398" TargetMode="Externa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err="1"/>
              <a:t>InTro</a:t>
            </a:r>
            <a:r>
              <a:rPr lang="en-US" dirty="0"/>
              <a:t> to </a:t>
            </a:r>
            <a:r>
              <a:rPr lang="en-US" dirty="0" err="1"/>
              <a:t>WileyPlus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7496" y="3628501"/>
            <a:ext cx="9081604" cy="2035699"/>
          </a:xfrm>
        </p:spPr>
        <p:txBody>
          <a:bodyPr>
            <a:normAutofit/>
          </a:bodyPr>
          <a:lstStyle/>
          <a:p>
            <a:r>
              <a:rPr lang="en-US" sz="2800" dirty="0"/>
              <a:t>PHYS 2C – Hirsch </a:t>
            </a:r>
          </a:p>
          <a:p>
            <a:r>
              <a:rPr lang="en-US" sz="2800" dirty="0"/>
              <a:t>T/R 3:30pm York 2722</a:t>
            </a:r>
          </a:p>
          <a:p>
            <a:r>
              <a:rPr lang="en-US" sz="2800" dirty="0"/>
              <a:t>b</a:t>
            </a:r>
            <a:r>
              <a:rPr lang="en-US" sz="2800" dirty="0" smtClean="0"/>
              <a:t>y Signe </a:t>
            </a:r>
            <a:r>
              <a:rPr lang="en-US" sz="2800" dirty="0" err="1"/>
              <a:t>Laundrup</a:t>
            </a:r>
            <a:r>
              <a:rPr lang="en-US" sz="2800" dirty="0"/>
              <a:t>, </a:t>
            </a:r>
            <a:r>
              <a:rPr lang="en-US" sz="2800" dirty="0" err="1"/>
              <a:t>WileyPLUS</a:t>
            </a:r>
            <a:r>
              <a:rPr lang="en-US" sz="2800" dirty="0"/>
              <a:t> student </a:t>
            </a:r>
            <a:r>
              <a:rPr lang="en-US" sz="2800" dirty="0" smtClean="0"/>
              <a:t>partner</a:t>
            </a:r>
          </a:p>
          <a:p>
            <a:r>
              <a:rPr lang="en-US" dirty="0" smtClean="0"/>
              <a:t>(edited by Jorge E. Hirsch (JEH))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6B9FFB6-1469-40C7-8EEA-A5D59DF6D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676" y="4370906"/>
            <a:ext cx="943424" cy="129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9405" y="764373"/>
            <a:ext cx="8826795" cy="1608898"/>
          </a:xfrm>
        </p:spPr>
        <p:txBody>
          <a:bodyPr/>
          <a:lstStyle/>
          <a:p>
            <a:r>
              <a:rPr lang="en-US" dirty="0"/>
              <a:t>DOING THE HOMEWORK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373271"/>
            <a:ext cx="10820400" cy="3665621"/>
          </a:xfrm>
        </p:spPr>
      </p:pic>
      <p:sp>
        <p:nvSpPr>
          <p:cNvPr id="3" name="TextBox 2"/>
          <p:cNvSpPr txBox="1"/>
          <p:nvPr/>
        </p:nvSpPr>
        <p:spPr>
          <a:xfrm>
            <a:off x="914400" y="1549400"/>
            <a:ext cx="3903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(This </a:t>
            </a:r>
            <a:r>
              <a:rPr lang="en-US" sz="2400" b="1" dirty="0" smtClean="0"/>
              <a:t>may </a:t>
            </a:r>
            <a:r>
              <a:rPr lang="en-US" sz="2400" b="1" smtClean="0"/>
              <a:t>not work (JEH))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03135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885274" cy="1293028"/>
          </a:xfrm>
        </p:spPr>
        <p:txBody>
          <a:bodyPr/>
          <a:lstStyle/>
          <a:p>
            <a:r>
              <a:rPr lang="en-US" dirty="0"/>
              <a:t> WHAT IS ORION?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3757"/>
          <a:stretch/>
        </p:blipFill>
        <p:spPr>
          <a:xfrm>
            <a:off x="926868" y="1352750"/>
            <a:ext cx="6794141" cy="5505250"/>
          </a:xfrm>
        </p:spPr>
      </p:pic>
    </p:spTree>
    <p:extLst>
      <p:ext uri="{BB962C8B-B14F-4D97-AF65-F5344CB8AC3E}">
        <p14:creationId xmlns:p14="http://schemas.microsoft.com/office/powerpoint/2010/main" val="4040096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83" y="2057401"/>
            <a:ext cx="10499636" cy="4774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6583" y="1117600"/>
            <a:ext cx="94988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Please note: this is marketing material by WILEY </a:t>
            </a:r>
          </a:p>
          <a:p>
            <a:r>
              <a:rPr lang="en-US" sz="2800" b="1" dirty="0" smtClean="0"/>
              <a:t>that </a:t>
            </a:r>
            <a:r>
              <a:rPr lang="en-US" sz="2800" b="1" dirty="0" smtClean="0"/>
              <a:t>may </a:t>
            </a:r>
            <a:r>
              <a:rPr lang="en-US" sz="2800" b="1" smtClean="0"/>
              <a:t>not </a:t>
            </a:r>
            <a:r>
              <a:rPr lang="en-US" sz="2800" b="1" smtClean="0"/>
              <a:t>have been </a:t>
            </a:r>
            <a:r>
              <a:rPr lang="en-US" sz="2800" b="1" dirty="0" smtClean="0"/>
              <a:t>Independently verified  (JEH)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9849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QUestionS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 me at </a:t>
            </a:r>
            <a:r>
              <a:rPr lang="en-US" dirty="0">
                <a:hlinkClick r:id="rId2"/>
              </a:rPr>
              <a:t>signe.wileyplusstudentpartner@gmail.com</a:t>
            </a:r>
            <a:r>
              <a:rPr lang="en-US" dirty="0"/>
              <a:t> I will try to get back to you within a couple </a:t>
            </a:r>
            <a:r>
              <a:rPr lang="en-US" dirty="0" smtClean="0"/>
              <a:t>hours (on weekends it may </a:t>
            </a:r>
            <a:r>
              <a:rPr lang="en-US" smtClean="0"/>
              <a:t>take longer).</a:t>
            </a:r>
            <a:endParaRPr lang="en-US" dirty="0"/>
          </a:p>
          <a:p>
            <a:r>
              <a:rPr lang="en-US" dirty="0"/>
              <a:t>Come to my office hours:  Monday/Wednesday/Friday from 2-3 , on the second floor of Geisel Library (go right at the entrance) I will try to be at one of the tables close to the door. I will host these until the end of Week 2. If these times don’t work, you can email me and we can set up an appointment</a:t>
            </a:r>
          </a:p>
        </p:txBody>
      </p:sp>
    </p:spTree>
    <p:extLst>
      <p:ext uri="{BB962C8B-B14F-4D97-AF65-F5344CB8AC3E}">
        <p14:creationId xmlns:p14="http://schemas.microsoft.com/office/powerpoint/2010/main" val="59958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405" y="3018476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THANKS! </a:t>
            </a:r>
            <a:r>
              <a:rPr lang="en-US" sz="8000" dirty="0">
                <a:sym typeface="Wingdings" panose="05000000000000000000" pitchFamily="2" charset="2"/>
              </a:rPr>
              <a:t>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728217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WileyPlus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584200" hangingPunct="0">
              <a:lnSpc>
                <a:spcPts val="2460"/>
              </a:lnSpc>
            </a:pPr>
            <a:r>
              <a:rPr lang="en-US" dirty="0"/>
              <a:t>WileyPLUS is </a:t>
            </a:r>
            <a:r>
              <a:rPr lang="en-US" dirty="0">
                <a:cs typeface="Open Sans"/>
              </a:rPr>
              <a:t>an online learning platform that </a:t>
            </a:r>
            <a:r>
              <a:rPr lang="en-US" dirty="0" smtClean="0">
                <a:cs typeface="Open Sans"/>
              </a:rPr>
              <a:t>aims to help </a:t>
            </a:r>
            <a:r>
              <a:rPr lang="en-US" dirty="0">
                <a:cs typeface="Open Sans"/>
              </a:rPr>
              <a:t>students </a:t>
            </a:r>
            <a:r>
              <a:rPr lang="en-US" dirty="0" smtClean="0">
                <a:cs typeface="Open Sans"/>
              </a:rPr>
              <a:t>learn.</a:t>
            </a:r>
            <a:endParaRPr lang="en-US" dirty="0">
              <a:cs typeface="Open Sans"/>
            </a:endParaRPr>
          </a:p>
          <a:p>
            <a:pPr defTabSz="584200" hangingPunct="0">
              <a:lnSpc>
                <a:spcPts val="2460"/>
              </a:lnSpc>
            </a:pPr>
            <a:r>
              <a:rPr lang="en-US" dirty="0" smtClean="0">
                <a:cs typeface="Open Sans"/>
              </a:rPr>
              <a:t>It offers practice questions and </a:t>
            </a:r>
            <a:r>
              <a:rPr lang="en-US" dirty="0">
                <a:cs typeface="Open Sans"/>
              </a:rPr>
              <a:t>assessments</a:t>
            </a:r>
            <a:r>
              <a:rPr lang="en-US" dirty="0" smtClean="0">
                <a:cs typeface="Open Sans"/>
              </a:rPr>
              <a:t>.</a:t>
            </a:r>
            <a:endParaRPr lang="en-US" dirty="0">
              <a:cs typeface="Open Sans"/>
            </a:endParaRPr>
          </a:p>
          <a:p>
            <a:pPr defTabSz="584200" hangingPunct="0">
              <a:lnSpc>
                <a:spcPts val="2460"/>
              </a:lnSpc>
            </a:pPr>
            <a:r>
              <a:rPr lang="en-US" dirty="0" smtClean="0">
                <a:cs typeface="Open Sans"/>
              </a:rPr>
              <a:t>ORION </a:t>
            </a:r>
            <a:r>
              <a:rPr lang="en-US" dirty="0">
                <a:cs typeface="Open Sans"/>
              </a:rPr>
              <a:t>adaptive </a:t>
            </a:r>
            <a:r>
              <a:rPr lang="en-US" dirty="0" smtClean="0">
                <a:cs typeface="Open Sans"/>
              </a:rPr>
              <a:t>practice aims to </a:t>
            </a:r>
            <a:r>
              <a:rPr lang="en-US" dirty="0">
                <a:cs typeface="Open Sans"/>
              </a:rPr>
              <a:t>personalize the student’s learning </a:t>
            </a:r>
            <a:r>
              <a:rPr lang="en-US" dirty="0" smtClean="0">
                <a:cs typeface="Open Sans"/>
              </a:rPr>
              <a:t>experience, aims to help you to know </a:t>
            </a:r>
            <a:r>
              <a:rPr lang="en-US" dirty="0">
                <a:cs typeface="Open Sans"/>
              </a:rPr>
              <a:t>what you </a:t>
            </a:r>
            <a:r>
              <a:rPr lang="en-US" dirty="0" smtClean="0">
                <a:cs typeface="Open Sans"/>
              </a:rPr>
              <a:t>don’t know. </a:t>
            </a:r>
          </a:p>
          <a:p>
            <a:pPr defTabSz="584200" hangingPunct="0">
              <a:lnSpc>
                <a:spcPts val="2460"/>
              </a:lnSpc>
            </a:pPr>
            <a:endParaRPr lang="en-US" dirty="0" smtClean="0">
              <a:cs typeface="Open Sans"/>
            </a:endParaRPr>
          </a:p>
          <a:p>
            <a:pPr defTabSz="584200" hangingPunct="0">
              <a:lnSpc>
                <a:spcPts val="2460"/>
              </a:lnSpc>
            </a:pPr>
            <a:r>
              <a:rPr lang="en-US" dirty="0" smtClean="0">
                <a:cs typeface="Open Sans"/>
                <a:sym typeface="Helvetica Light"/>
              </a:rPr>
              <a:t>Instructor (JEH) encourages you to explore it and feel free to use it or not.</a:t>
            </a:r>
          </a:p>
          <a:p>
            <a:pPr defTabSz="584200" hangingPunct="0">
              <a:lnSpc>
                <a:spcPts val="2460"/>
              </a:lnSpc>
            </a:pPr>
            <a:r>
              <a:rPr lang="en-US" b="1" dirty="0" smtClean="0">
                <a:cs typeface="Open Sans"/>
                <a:sym typeface="Helvetica Light"/>
              </a:rPr>
              <a:t>NOTE: you may try it for free for 14 days, beyond that you need to purchase it for $49. Instructions for this in the next slides.</a:t>
            </a:r>
            <a:endParaRPr lang="en-US" b="1" dirty="0">
              <a:cs typeface="Open Sans"/>
              <a:sym typeface="Helvetica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2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Account Or link 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497AA07-B6BB-4715-8E07-9E71A437FA36}"/>
              </a:ext>
            </a:extLst>
          </p:cNvPr>
          <p:cNvSpPr txBox="1"/>
          <p:nvPr/>
        </p:nvSpPr>
        <p:spPr>
          <a:xfrm>
            <a:off x="198783" y="2305878"/>
            <a:ext cx="28492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 to your class section by going to this link: </a:t>
            </a:r>
            <a:r>
              <a:rPr lang="en-US" u="sng" dirty="0">
                <a:hlinkClick r:id="rId2"/>
              </a:rPr>
              <a:t>www.wileyplus.com/class/613398</a:t>
            </a:r>
            <a:r>
              <a:rPr lang="en-US" u="sng" dirty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Pick the option that applies to you.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="" xmlns:a16="http://schemas.microsoft.com/office/drawing/2014/main" id="{A6E224F2-5E25-497A-9C39-4F73C82A3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265" y="1992894"/>
            <a:ext cx="6463752" cy="44786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151839B-F405-4FC3-9E37-D64052EA983F}"/>
              </a:ext>
            </a:extLst>
          </p:cNvPr>
          <p:cNvSpPr/>
          <p:nvPr/>
        </p:nvSpPr>
        <p:spPr>
          <a:xfrm>
            <a:off x="9254331" y="4338308"/>
            <a:ext cx="1679944" cy="5528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18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…….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5012" y="1158187"/>
            <a:ext cx="7183928" cy="5649056"/>
          </a:xfrm>
        </p:spPr>
      </p:pic>
      <p:sp>
        <p:nvSpPr>
          <p:cNvPr id="9" name="Frame 8"/>
          <p:cNvSpPr/>
          <p:nvPr/>
        </p:nvSpPr>
        <p:spPr>
          <a:xfrm>
            <a:off x="7994177" y="5750007"/>
            <a:ext cx="1424763" cy="74668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8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949089"/>
            <a:ext cx="8610600" cy="1293028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PURCHASING OPTIONS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765" y="1646403"/>
            <a:ext cx="6891225" cy="4947079"/>
          </a:xfrm>
        </p:spPr>
      </p:pic>
      <p:sp>
        <p:nvSpPr>
          <p:cNvPr id="7" name="Frame 6"/>
          <p:cNvSpPr/>
          <p:nvPr/>
        </p:nvSpPr>
        <p:spPr>
          <a:xfrm>
            <a:off x="5519992" y="1646403"/>
            <a:ext cx="2412998" cy="521159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5F82ECC-474E-4D1E-A774-24648B8F8C73}"/>
              </a:ext>
            </a:extLst>
          </p:cNvPr>
          <p:cNvSpPr txBox="1"/>
          <p:nvPr/>
        </p:nvSpPr>
        <p:spPr>
          <a:xfrm>
            <a:off x="8348870" y="1646403"/>
            <a:ext cx="34494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 this class you have a promo code (</a:t>
            </a:r>
            <a:r>
              <a:rPr lang="en-US" sz="2400" b="1" dirty="0" smtClean="0"/>
              <a:t>UCS63) you </a:t>
            </a:r>
            <a:r>
              <a:rPr lang="en-US" sz="2400" b="1" dirty="0"/>
              <a:t>can use to get a major discount on the </a:t>
            </a:r>
            <a:r>
              <a:rPr lang="en-US" sz="2400" b="1" dirty="0" smtClean="0"/>
              <a:t>price ($49 instead of $140). To access </a:t>
            </a:r>
            <a:r>
              <a:rPr lang="en-US" sz="2400" b="1" dirty="0"/>
              <a:t>it you need to click the “Online Only” option otherwise your promo code will not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9" y="703310"/>
            <a:ext cx="8475871" cy="873143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7000" y="-114300"/>
            <a:ext cx="9209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Note: </a:t>
            </a:r>
            <a:r>
              <a:rPr lang="en-US" sz="2400" b="1" dirty="0" smtClean="0"/>
              <a:t>at the bottom of the page it should give you the option</a:t>
            </a:r>
          </a:p>
          <a:p>
            <a:r>
              <a:rPr lang="en-US" sz="2400" b="1" dirty="0" smtClean="0"/>
              <a:t> to try it for up to 14 days before paying: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3775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953" y="445396"/>
            <a:ext cx="8610600" cy="1293028"/>
          </a:xfrm>
        </p:spPr>
        <p:txBody>
          <a:bodyPr/>
          <a:lstStyle/>
          <a:p>
            <a:r>
              <a:rPr lang="en-US" dirty="0"/>
              <a:t>Creating Account (If you don’t have one)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6784"/>
            <a:ext cx="6276109" cy="4577786"/>
          </a:xfrm>
        </p:spPr>
      </p:pic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C4C72C97-7CE1-462E-A3D9-0B49DABE9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749"/>
          <a:stretch/>
        </p:blipFill>
        <p:spPr>
          <a:xfrm>
            <a:off x="3881879" y="4552723"/>
            <a:ext cx="5424542" cy="21408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865D5BC-E69E-4786-AAB0-2ADDA5695D3E}"/>
              </a:ext>
            </a:extLst>
          </p:cNvPr>
          <p:cNvSpPr txBox="1"/>
          <p:nvPr/>
        </p:nvSpPr>
        <p:spPr>
          <a:xfrm>
            <a:off x="371912" y="5934571"/>
            <a:ext cx="3325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PROMO CODE: </a:t>
            </a:r>
            <a:r>
              <a:rPr lang="en-US" sz="2400" b="1" dirty="0"/>
              <a:t>UCS63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2B6A183-6F93-43C8-84B9-C6BFE020BE10}"/>
              </a:ext>
            </a:extLst>
          </p:cNvPr>
          <p:cNvSpPr/>
          <p:nvPr/>
        </p:nvSpPr>
        <p:spPr>
          <a:xfrm>
            <a:off x="3881879" y="5105231"/>
            <a:ext cx="4413982" cy="5528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2143B1B-B311-456B-83A7-134D5FF58FE3}"/>
              </a:ext>
            </a:extLst>
          </p:cNvPr>
          <p:cNvSpPr txBox="1"/>
          <p:nvPr/>
        </p:nvSpPr>
        <p:spPr>
          <a:xfrm>
            <a:off x="6573078" y="1738424"/>
            <a:ext cx="50225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your account and billing info by filling in required boxes. </a:t>
            </a:r>
            <a:r>
              <a:rPr lang="en-US" b="1" dirty="0"/>
              <a:t>Don’t forget to insert your </a:t>
            </a:r>
            <a:r>
              <a:rPr lang="en-US" b="1" dirty="0" smtClean="0"/>
              <a:t>promo code: </a:t>
            </a:r>
            <a:r>
              <a:rPr lang="en-US" b="1" dirty="0"/>
              <a:t>UCS63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 that the billing information will still say that you owe $140 because the code has not been processed yet. DON’T PANIC, it will show up in the next parts.</a:t>
            </a:r>
          </a:p>
        </p:txBody>
      </p:sp>
    </p:spTree>
    <p:extLst>
      <p:ext uri="{BB962C8B-B14F-4D97-AF65-F5344CB8AC3E}">
        <p14:creationId xmlns:p14="http://schemas.microsoft.com/office/powerpoint/2010/main" val="156094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1EB60-4D8F-4EDA-B890-08241766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A5F47FB0-1870-498B-80B6-716809144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35" y="2221634"/>
            <a:ext cx="6721145" cy="3805093"/>
          </a:xfr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CC2170E-F432-4D1D-9BED-996EE17FD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408" y="4770783"/>
            <a:ext cx="9078592" cy="15505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D7D4C38-1082-4902-87AF-5F960172504B}"/>
              </a:ext>
            </a:extLst>
          </p:cNvPr>
          <p:cNvSpPr txBox="1"/>
          <p:nvPr/>
        </p:nvSpPr>
        <p:spPr>
          <a:xfrm>
            <a:off x="6813680" y="2221634"/>
            <a:ext cx="48934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the following page it will ask for your credit card information (to your left)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the next page it will ask for verification. </a:t>
            </a:r>
            <a:r>
              <a:rPr lang="en-US" b="1" dirty="0"/>
              <a:t>This is when the discount will kick in (the screenshot below)</a:t>
            </a:r>
            <a:r>
              <a:rPr lang="en-US" dirty="0"/>
              <a:t> If you do not see the discount happen here, you should go back and make sure that you put in the promo code properly. Then confirm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93922D-2EBB-4ADF-9640-14BFE63C40F7}"/>
              </a:ext>
            </a:extLst>
          </p:cNvPr>
          <p:cNvSpPr txBox="1"/>
          <p:nvPr/>
        </p:nvSpPr>
        <p:spPr>
          <a:xfrm>
            <a:off x="4837043" y="5923722"/>
            <a:ext cx="3511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TADAA!!!! You now should have access to your course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B683D45-C4A1-4018-8825-EE2E9A32ED9B}"/>
              </a:ext>
            </a:extLst>
          </p:cNvPr>
          <p:cNvSpPr/>
          <p:nvPr/>
        </p:nvSpPr>
        <p:spPr>
          <a:xfrm>
            <a:off x="10512056" y="5546035"/>
            <a:ext cx="1679944" cy="7752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8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WILEYPLUS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777" y="2191388"/>
            <a:ext cx="11238037" cy="4180052"/>
          </a:xfrm>
        </p:spPr>
      </p:pic>
    </p:spTree>
    <p:extLst>
      <p:ext uri="{BB962C8B-B14F-4D97-AF65-F5344CB8AC3E}">
        <p14:creationId xmlns:p14="http://schemas.microsoft.com/office/powerpoint/2010/main" val="358573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the Book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625" y="2089658"/>
            <a:ext cx="9010737" cy="4341232"/>
          </a:xfrm>
        </p:spPr>
      </p:pic>
    </p:spTree>
    <p:extLst>
      <p:ext uri="{BB962C8B-B14F-4D97-AF65-F5344CB8AC3E}">
        <p14:creationId xmlns:p14="http://schemas.microsoft.com/office/powerpoint/2010/main" val="327406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1176</TotalTime>
  <Words>538</Words>
  <Application>Microsoft Macintosh PowerPoint</Application>
  <PresentationFormat>Custom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Vapor Trail</vt:lpstr>
      <vt:lpstr>An InTro to WileyPlus</vt:lpstr>
      <vt:lpstr>What is WileyPlus?</vt:lpstr>
      <vt:lpstr>Create An Account Or link it</vt:lpstr>
      <vt:lpstr>…….</vt:lpstr>
      <vt:lpstr>PURCHASING OPTIONS</vt:lpstr>
      <vt:lpstr>Creating Account (If you don’t have one)</vt:lpstr>
      <vt:lpstr>Billing</vt:lpstr>
      <vt:lpstr>NAVIGATING WILEYPLUS</vt:lpstr>
      <vt:lpstr>Reading the Book</vt:lpstr>
      <vt:lpstr>DOING THE HOMEWORK</vt:lpstr>
      <vt:lpstr> WHAT IS ORION?</vt:lpstr>
      <vt:lpstr>PowerPoint Presentation</vt:lpstr>
      <vt:lpstr>QUestionS?</vt:lpstr>
      <vt:lpstr>THANKS!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WILEYPLUS FOR FRESHMAN</dc:title>
  <dc:creator>SiggsXYZ</dc:creator>
  <cp:lastModifiedBy>UCSD Physics</cp:lastModifiedBy>
  <cp:revision>45</cp:revision>
  <dcterms:created xsi:type="dcterms:W3CDTF">2017-10-02T17:21:03Z</dcterms:created>
  <dcterms:modified xsi:type="dcterms:W3CDTF">2018-01-08T18:03:22Z</dcterms:modified>
</cp:coreProperties>
</file>