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embeddings/oleObject1.bin" ContentType="application/vnd.openxmlformats-officedocument.oleObject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notesSlides/notesSlide5.xml" ContentType="application/vnd.openxmlformats-officedocument.presentationml.notesSlide+xml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notesSlides/notesSlide6.xml" ContentType="application/vnd.openxmlformats-officedocument.presentationml.notesSlide+xml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59" r:id="rId4"/>
    <p:sldId id="258" r:id="rId5"/>
    <p:sldId id="269" r:id="rId6"/>
    <p:sldId id="270" r:id="rId7"/>
    <p:sldId id="266" r:id="rId8"/>
    <p:sldId id="267" r:id="rId9"/>
    <p:sldId id="261" r:id="rId10"/>
    <p:sldId id="271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0995" autoAdjust="0"/>
  </p:normalViewPr>
  <p:slideViewPr>
    <p:cSldViewPr snapToGrid="0" snapToObjects="1">
      <p:cViewPr varScale="1">
        <p:scale>
          <a:sx n="51" d="100"/>
          <a:sy n="51" d="100"/>
        </p:scale>
        <p:origin x="-101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handoutMaster" Target="handoutMasters/handout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4" Type="http://schemas.openxmlformats.org/officeDocument/2006/relationships/image" Target="../media/image8.emf"/><Relationship Id="rId5" Type="http://schemas.openxmlformats.org/officeDocument/2006/relationships/image" Target="../media/image9.emf"/><Relationship Id="rId6" Type="http://schemas.openxmlformats.org/officeDocument/2006/relationships/image" Target="../media/image10.emf"/><Relationship Id="rId1" Type="http://schemas.openxmlformats.org/officeDocument/2006/relationships/image" Target="../media/image5.emf"/><Relationship Id="rId2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Relationship Id="rId2" Type="http://schemas.openxmlformats.org/officeDocument/2006/relationships/image" Target="../media/image12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4" Type="http://schemas.openxmlformats.org/officeDocument/2006/relationships/image" Target="../media/image17.emf"/><Relationship Id="rId5" Type="http://schemas.openxmlformats.org/officeDocument/2006/relationships/image" Target="../media/image11.emf"/><Relationship Id="rId6" Type="http://schemas.openxmlformats.org/officeDocument/2006/relationships/image" Target="../media/image18.emf"/><Relationship Id="rId7" Type="http://schemas.openxmlformats.org/officeDocument/2006/relationships/image" Target="../media/image19.emf"/><Relationship Id="rId8" Type="http://schemas.openxmlformats.org/officeDocument/2006/relationships/image" Target="../media/image20.emf"/><Relationship Id="rId1" Type="http://schemas.openxmlformats.org/officeDocument/2006/relationships/image" Target="../media/image14.emf"/><Relationship Id="rId2" Type="http://schemas.openxmlformats.org/officeDocument/2006/relationships/image" Target="../media/image1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FBFCE8-861D-FA4A-84D1-CCAACB611352}" type="datetimeFigureOut">
              <a:rPr lang="en-US" smtClean="0"/>
              <a:t>12/17/14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AD3B72-0DFF-904D-9673-202AB8906B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7270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D614EB-3BA8-CB4C-9A1E-96D3F0074C56}" type="datetimeFigureOut">
              <a:rPr lang="en-US" smtClean="0"/>
              <a:t>12/17/14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239000-B369-544E-B0AB-C6F686AD1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85871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239000-B369-544E-B0AB-C6F686AD1BA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7798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239000-B369-544E-B0AB-C6F686AD1BA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6528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239000-B369-544E-B0AB-C6F686AD1BA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5297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239000-B369-544E-B0AB-C6F686AD1BA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554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239000-B369-544E-B0AB-C6F686AD1BA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0090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239000-B369-544E-B0AB-C6F686AD1BA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1494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239000-B369-544E-B0AB-C6F686AD1BA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4991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239000-B369-544E-B0AB-C6F686AD1BA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8476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239000-B369-544E-B0AB-C6F686AD1BA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0351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6951A-82D6-8445-904D-CD4308E25DFD}" type="datetime1">
              <a:rPr lang="en-US" smtClean="0"/>
              <a:t>12/17/14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34459-B2B1-3947-8CA0-87361D7D6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4563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1A583-541C-F441-965A-5B3979904787}" type="datetime1">
              <a:rPr lang="en-US" smtClean="0"/>
              <a:t>12/17/14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34459-B2B1-3947-8CA0-87361D7D6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064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617B6-7A23-BC40-B935-5C21908286B6}" type="datetime1">
              <a:rPr lang="en-US" smtClean="0"/>
              <a:t>12/17/14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34459-B2B1-3947-8CA0-87361D7D6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655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D652E-5D63-B141-9DCB-9007C9E47F7C}" type="datetime1">
              <a:rPr lang="en-US" smtClean="0"/>
              <a:t>12/17/14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34459-B2B1-3947-8CA0-87361D7D6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365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E053D-C5C0-C449-B5D8-17BDB646BBC0}" type="datetime1">
              <a:rPr lang="en-US" smtClean="0"/>
              <a:t>12/17/14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34459-B2B1-3947-8CA0-87361D7D6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245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5F7E0-A889-0843-AA70-938398A8F97F}" type="datetime1">
              <a:rPr lang="en-US" smtClean="0"/>
              <a:t>12/17/14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34459-B2B1-3947-8CA0-87361D7D6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396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9F962-316F-4E49-BFBD-952D2B7A0CDF}" type="datetime1">
              <a:rPr lang="en-US" smtClean="0"/>
              <a:t>12/17/14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34459-B2B1-3947-8CA0-87361D7D6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846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7051C-14A6-D549-9581-1EEB8D830BDB}" type="datetime1">
              <a:rPr lang="en-US" smtClean="0"/>
              <a:t>12/17/14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34459-B2B1-3947-8CA0-87361D7D6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035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87606-8AC6-7E43-A77E-C2ED312130C8}" type="datetime1">
              <a:rPr lang="en-US" smtClean="0"/>
              <a:t>12/17/14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34459-B2B1-3947-8CA0-87361D7D6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217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DED48-DC86-9C45-8194-545B5ED29A5E}" type="datetime1">
              <a:rPr lang="en-US" smtClean="0"/>
              <a:t>12/17/14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34459-B2B1-3947-8CA0-87361D7D6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711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31158-D074-634A-9593-CBAE50925639}" type="datetime1">
              <a:rPr lang="en-US" smtClean="0"/>
              <a:t>12/17/14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34459-B2B1-3947-8CA0-87361D7D6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539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D445A6-FF6B-D94D-A9BC-BBA789F581EF}" type="datetime1">
              <a:rPr lang="en-US" smtClean="0"/>
              <a:t>12/17/14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934459-B2B1-3947-8CA0-87361D7D6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533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2.emf"/><Relationship Id="rId6" Type="http://schemas.openxmlformats.org/officeDocument/2006/relationships/image" Target="../media/image3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8.emf"/><Relationship Id="rId12" Type="http://schemas.openxmlformats.org/officeDocument/2006/relationships/oleObject" Target="../embeddings/oleObject6.bin"/><Relationship Id="rId13" Type="http://schemas.openxmlformats.org/officeDocument/2006/relationships/image" Target="../media/image9.emf"/><Relationship Id="rId14" Type="http://schemas.openxmlformats.org/officeDocument/2006/relationships/oleObject" Target="../embeddings/oleObject7.bin"/><Relationship Id="rId15" Type="http://schemas.openxmlformats.org/officeDocument/2006/relationships/image" Target="../media/image10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4.xml"/><Relationship Id="rId4" Type="http://schemas.openxmlformats.org/officeDocument/2006/relationships/oleObject" Target="../embeddings/oleObject2.bin"/><Relationship Id="rId5" Type="http://schemas.openxmlformats.org/officeDocument/2006/relationships/image" Target="../media/image5.emf"/><Relationship Id="rId6" Type="http://schemas.openxmlformats.org/officeDocument/2006/relationships/oleObject" Target="../embeddings/oleObject3.bin"/><Relationship Id="rId7" Type="http://schemas.openxmlformats.org/officeDocument/2006/relationships/image" Target="../media/image6.emf"/><Relationship Id="rId8" Type="http://schemas.openxmlformats.org/officeDocument/2006/relationships/oleObject" Target="../embeddings/oleObject4.bin"/><Relationship Id="rId9" Type="http://schemas.openxmlformats.org/officeDocument/2006/relationships/image" Target="../media/image7.emf"/><Relationship Id="rId10" Type="http://schemas.openxmlformats.org/officeDocument/2006/relationships/oleObject" Target="../embeddings/oleObject5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oleObject" Target="../embeddings/oleObject8.bin"/><Relationship Id="rId5" Type="http://schemas.openxmlformats.org/officeDocument/2006/relationships/image" Target="../media/image11.emf"/><Relationship Id="rId6" Type="http://schemas.openxmlformats.org/officeDocument/2006/relationships/oleObject" Target="../embeddings/oleObject9.bin"/><Relationship Id="rId7" Type="http://schemas.openxmlformats.org/officeDocument/2006/relationships/image" Target="../media/image12.emf"/><Relationship Id="rId8" Type="http://schemas.openxmlformats.org/officeDocument/2006/relationships/image" Target="../media/image13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7.emf"/><Relationship Id="rId12" Type="http://schemas.openxmlformats.org/officeDocument/2006/relationships/oleObject" Target="../embeddings/oleObject14.bin"/><Relationship Id="rId13" Type="http://schemas.openxmlformats.org/officeDocument/2006/relationships/image" Target="../media/image11.emf"/><Relationship Id="rId14" Type="http://schemas.openxmlformats.org/officeDocument/2006/relationships/oleObject" Target="../embeddings/oleObject15.bin"/><Relationship Id="rId15" Type="http://schemas.openxmlformats.org/officeDocument/2006/relationships/image" Target="../media/image18.emf"/><Relationship Id="rId16" Type="http://schemas.openxmlformats.org/officeDocument/2006/relationships/oleObject" Target="../embeddings/oleObject16.bin"/><Relationship Id="rId17" Type="http://schemas.openxmlformats.org/officeDocument/2006/relationships/image" Target="../media/image19.emf"/><Relationship Id="rId18" Type="http://schemas.openxmlformats.org/officeDocument/2006/relationships/oleObject" Target="../embeddings/oleObject17.bin"/><Relationship Id="rId19" Type="http://schemas.openxmlformats.org/officeDocument/2006/relationships/image" Target="../media/image20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6.xml"/><Relationship Id="rId4" Type="http://schemas.openxmlformats.org/officeDocument/2006/relationships/oleObject" Target="../embeddings/oleObject10.bin"/><Relationship Id="rId5" Type="http://schemas.openxmlformats.org/officeDocument/2006/relationships/image" Target="../media/image14.emf"/><Relationship Id="rId6" Type="http://schemas.openxmlformats.org/officeDocument/2006/relationships/oleObject" Target="../embeddings/oleObject11.bin"/><Relationship Id="rId7" Type="http://schemas.openxmlformats.org/officeDocument/2006/relationships/image" Target="../media/image15.emf"/><Relationship Id="rId8" Type="http://schemas.openxmlformats.org/officeDocument/2006/relationships/oleObject" Target="../embeddings/oleObject12.bin"/><Relationship Id="rId9" Type="http://schemas.openxmlformats.org/officeDocument/2006/relationships/image" Target="../media/image16.emf"/><Relationship Id="rId10" Type="http://schemas.openxmlformats.org/officeDocument/2006/relationships/oleObject" Target="../embeddings/oleObject13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321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Thermal characterization of Au-Si multilayers using 3-omega method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69664" y="3866173"/>
            <a:ext cx="7342331" cy="17526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Sunmi Shin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Materials Science and Engineering Program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5" name="Picture 4" descr="Screen Shot 2014-12-15 at 12.49.1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5916" y="5429560"/>
            <a:ext cx="4552322" cy="125386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34459-B2B1-3947-8CA0-87361D7D6B3A}" type="slidenum">
              <a:rPr lang="en-US" smtClean="0"/>
              <a:t>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68190" y="213667"/>
            <a:ext cx="1544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/>
              <a:t>PHYS </a:t>
            </a:r>
            <a:r>
              <a:rPr lang="en-US" sz="2400" dirty="0" smtClean="0"/>
              <a:t>211A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415416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53019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dirty="0" smtClean="0"/>
              <a:t>Thank you!</a:t>
            </a:r>
            <a:endParaRPr lang="en-US" sz="6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34459-B2B1-3947-8CA0-87361D7D6B3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2313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1540" y="274638"/>
            <a:ext cx="8424538" cy="1143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Conventional steady-state system to measure thermal conductivity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Fourier’s Law of heat conduction: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8942693"/>
              </p:ext>
            </p:extLst>
          </p:nvPr>
        </p:nvGraphicFramePr>
        <p:xfrm>
          <a:off x="2387641" y="2201798"/>
          <a:ext cx="1801354" cy="9006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9" name="Equation" r:id="rId4" imgW="787400" imgH="393700" progId="Equation.DSMT4">
                  <p:embed/>
                </p:oleObj>
              </mc:Choice>
              <mc:Fallback>
                <p:oleObj name="Equation" r:id="rId4" imgW="787400" imgH="393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387641" y="2201798"/>
                        <a:ext cx="1801354" cy="9006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64642" y="3423977"/>
            <a:ext cx="274411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Q: input power</a:t>
            </a:r>
          </a:p>
          <a:p>
            <a:r>
              <a:rPr lang="en-US" dirty="0" smtClean="0"/>
              <a:t>∆T: temperature difference</a:t>
            </a:r>
          </a:p>
          <a:p>
            <a:r>
              <a:rPr lang="en-US" dirty="0" smtClean="0"/>
              <a:t>t: thickness</a:t>
            </a:r>
          </a:p>
          <a:p>
            <a:r>
              <a:rPr lang="en-US" dirty="0" smtClean="0"/>
              <a:t>A: cross-sectional area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27017" y="5384667"/>
            <a:ext cx="28567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What is the weaknesses?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02266" y="5803078"/>
            <a:ext cx="40703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b="1" dirty="0" smtClean="0">
                <a:solidFill>
                  <a:srgbClr val="FF0000"/>
                </a:solidFill>
              </a:rPr>
              <a:t>Long thermal equilibrium time</a:t>
            </a:r>
          </a:p>
          <a:p>
            <a:pPr marL="285750" indent="-285750">
              <a:buFont typeface="Arial"/>
              <a:buChar char="•"/>
            </a:pPr>
            <a:r>
              <a:rPr lang="en-US" sz="2000" b="1" dirty="0" smtClean="0">
                <a:solidFill>
                  <a:srgbClr val="FF0000"/>
                </a:solidFill>
              </a:rPr>
              <a:t>Errors due to </a:t>
            </a:r>
            <a:r>
              <a:rPr lang="en-US" sz="2000" b="1" dirty="0">
                <a:solidFill>
                  <a:srgbClr val="FF0000"/>
                </a:solidFill>
              </a:rPr>
              <a:t>b</a:t>
            </a:r>
            <a:r>
              <a:rPr lang="en-US" sz="2000" b="1" dirty="0" smtClean="0">
                <a:solidFill>
                  <a:srgbClr val="FF0000"/>
                </a:solidFill>
              </a:rPr>
              <a:t>lack body radiation</a:t>
            </a:r>
            <a:endParaRPr lang="en-US" sz="2000" b="1" dirty="0"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10603" y="3223207"/>
            <a:ext cx="5228399" cy="2531646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34459-B2B1-3947-8CA0-87361D7D6B3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2442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3-omega measurement?</a:t>
            </a:r>
            <a:endParaRPr lang="en-US" dirty="0"/>
          </a:p>
        </p:txBody>
      </p:sp>
      <p:pic>
        <p:nvPicPr>
          <p:cNvPr id="5" name="Picture 4" descr="Screen Shot 2014-12-15 at 1.08.3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74" y="2045039"/>
            <a:ext cx="8081099" cy="3490176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34459-B2B1-3947-8CA0-87361D7D6B3A}" type="slidenum">
              <a:rPr lang="en-US" smtClean="0"/>
              <a:t>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870832" y="5535215"/>
            <a:ext cx="25550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Nano </a:t>
            </a:r>
            <a:r>
              <a:rPr lang="en-US" sz="1400" dirty="0" err="1" smtClean="0"/>
              <a:t>lett</a:t>
            </a:r>
            <a:r>
              <a:rPr lang="en-US" sz="1400" dirty="0" smtClean="0"/>
              <a:t>., 14, 2448-2455 (2014)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1197556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94274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How to extract thermal conductivity [1]</a:t>
            </a:r>
            <a:endParaRPr lang="en-US" sz="36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0221417"/>
              </p:ext>
            </p:extLst>
          </p:nvPr>
        </p:nvGraphicFramePr>
        <p:xfrm>
          <a:off x="1525102" y="1622654"/>
          <a:ext cx="4279392" cy="7132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98" name="Equation" r:id="rId4" imgW="2514600" imgH="419100" progId="Equation.DSMT4">
                  <p:embed/>
                </p:oleObj>
              </mc:Choice>
              <mc:Fallback>
                <p:oleObj name="Equation" r:id="rId4" imgW="2514600" imgH="419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25102" y="1622654"/>
                        <a:ext cx="4279392" cy="7132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5656595"/>
              </p:ext>
            </p:extLst>
          </p:nvPr>
        </p:nvGraphicFramePr>
        <p:xfrm>
          <a:off x="1558071" y="3096130"/>
          <a:ext cx="2969109" cy="4206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99" name="Equation" r:id="rId6" imgW="1790700" imgH="254000" progId="Equation.DSMT4">
                  <p:embed/>
                </p:oleObj>
              </mc:Choice>
              <mc:Fallback>
                <p:oleObj name="Equation" r:id="rId6" imgW="1790700" imgH="254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58071" y="3096130"/>
                        <a:ext cx="2969109" cy="4206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2853718"/>
              </p:ext>
            </p:extLst>
          </p:nvPr>
        </p:nvGraphicFramePr>
        <p:xfrm>
          <a:off x="1456361" y="5709455"/>
          <a:ext cx="4588335" cy="438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00" name="Equation" r:id="rId8" imgW="2794000" imgH="266700" progId="Equation.DSMT4">
                  <p:embed/>
                </p:oleObj>
              </mc:Choice>
              <mc:Fallback>
                <p:oleObj name="Equation" r:id="rId8" imgW="2794000" imgH="266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456361" y="5709455"/>
                        <a:ext cx="4588335" cy="4389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2025793"/>
              </p:ext>
            </p:extLst>
          </p:nvPr>
        </p:nvGraphicFramePr>
        <p:xfrm>
          <a:off x="1558071" y="1029140"/>
          <a:ext cx="1532076" cy="3657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01" name="Equation" r:id="rId10" imgW="850900" imgH="203200" progId="Equation.DSMT4">
                  <p:embed/>
                </p:oleObj>
              </mc:Choice>
              <mc:Fallback>
                <p:oleObj name="Equation" r:id="rId10" imgW="8509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58071" y="1029140"/>
                        <a:ext cx="1532076" cy="3657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1750747" y="2483093"/>
            <a:ext cx="4417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Wingdings"/>
              </a:rPr>
              <a:t> </a:t>
            </a:r>
            <a:r>
              <a:rPr lang="en-US" dirty="0" smtClean="0"/>
              <a:t>Heat generates a temperature fluctuation. </a:t>
            </a:r>
            <a:endParaRPr lang="en-US" dirty="0"/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2259771"/>
              </p:ext>
            </p:extLst>
          </p:nvPr>
        </p:nvGraphicFramePr>
        <p:xfrm>
          <a:off x="1558071" y="4308743"/>
          <a:ext cx="2556345" cy="3657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02" name="Equation" r:id="rId12" imgW="1422400" imgH="203200" progId="Equation.DSMT4">
                  <p:embed/>
                </p:oleObj>
              </mc:Choice>
              <mc:Fallback>
                <p:oleObj name="Equation" r:id="rId12" imgW="14224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58071" y="4308743"/>
                        <a:ext cx="2556345" cy="3657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20"/>
          <p:cNvSpPr/>
          <p:nvPr/>
        </p:nvSpPr>
        <p:spPr>
          <a:xfrm>
            <a:off x="1754445" y="3659040"/>
            <a:ext cx="43904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ym typeface="Wingdings"/>
              </a:rPr>
              <a:t> </a:t>
            </a:r>
            <a:r>
              <a:rPr lang="en-US" dirty="0" smtClean="0"/>
              <a:t>R is influenced by temperature oscillation.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095822" y="5038700"/>
            <a:ext cx="42544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Temperature coefficient of resistance (TCR)</a:t>
            </a:r>
            <a:endParaRPr lang="en-US" dirty="0">
              <a:solidFill>
                <a:srgbClr val="0000FF"/>
              </a:solidFill>
            </a:endParaRPr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0911866"/>
              </p:ext>
            </p:extLst>
          </p:nvPr>
        </p:nvGraphicFramePr>
        <p:xfrm>
          <a:off x="1796257" y="4860955"/>
          <a:ext cx="1143925" cy="6949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03" name="Equation" r:id="rId14" imgW="647700" imgH="393700" progId="Equation.DSMT4">
                  <p:embed/>
                </p:oleObj>
              </mc:Choice>
              <mc:Fallback>
                <p:oleObj name="Equation" r:id="rId14" imgW="647700" imgH="393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796257" y="4860955"/>
                        <a:ext cx="1143925" cy="6949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3545887" y="1006030"/>
            <a:ext cx="1774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Apply AC current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34459-B2B1-3947-8CA0-87361D7D6B3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343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1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How to extract thermal conductivity [2]</a:t>
            </a:r>
            <a:endParaRPr lang="en-US" sz="36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4659888"/>
              </p:ext>
            </p:extLst>
          </p:nvPr>
        </p:nvGraphicFramePr>
        <p:xfrm>
          <a:off x="1199358" y="2464958"/>
          <a:ext cx="2165425" cy="7897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54" name="Equation" r:id="rId4" imgW="1079500" imgH="393700" progId="Equation.DSMT4">
                  <p:embed/>
                </p:oleObj>
              </mc:Choice>
              <mc:Fallback>
                <p:oleObj name="Equation" r:id="rId4" imgW="1079500" imgH="393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9358" y="2464958"/>
                        <a:ext cx="2165425" cy="789757"/>
                      </a:xfrm>
                      <a:prstGeom prst="rect">
                        <a:avLst/>
                      </a:prstGeom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649154"/>
              </p:ext>
            </p:extLst>
          </p:nvPr>
        </p:nvGraphicFramePr>
        <p:xfrm>
          <a:off x="346877" y="1623052"/>
          <a:ext cx="8670664" cy="7315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55" name="Equation" r:id="rId6" imgW="5118100" imgH="431800" progId="Equation.DSMT4">
                  <p:embed/>
                </p:oleObj>
              </mc:Choice>
              <mc:Fallback>
                <p:oleObj name="Equation" r:id="rId6" imgW="5118100" imgH="431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46877" y="1623052"/>
                        <a:ext cx="8670664" cy="7315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480355" y="2587634"/>
            <a:ext cx="33164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 depends on k.</a:t>
            </a:r>
          </a:p>
          <a:p>
            <a:r>
              <a:rPr lang="en-US" dirty="0" smtClean="0"/>
              <a:t>k can be extracted from </a:t>
            </a:r>
            <a:r>
              <a:rPr lang="en-US" dirty="0"/>
              <a:t>V</a:t>
            </a:r>
            <a:r>
              <a:rPr lang="en-US" baseline="-25000" dirty="0"/>
              <a:t>3ω</a:t>
            </a:r>
            <a:r>
              <a:rPr lang="en-US" dirty="0"/>
              <a:t> </a:t>
            </a:r>
            <a:r>
              <a:rPr lang="en-US" i="1" dirty="0" err="1" smtClean="0"/>
              <a:t>vs</a:t>
            </a:r>
            <a:r>
              <a:rPr lang="en-US" dirty="0" smtClean="0"/>
              <a:t> </a:t>
            </a:r>
            <a:r>
              <a:rPr lang="en-US" dirty="0" err="1" smtClean="0"/>
              <a:t>ω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13" name="Picture 12" descr="Screen Shot 2014-12-16 at 9.24.43 AM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5961" y="3439379"/>
            <a:ext cx="4188026" cy="3173535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3480355" y="3884176"/>
            <a:ext cx="983094" cy="6722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612847" y="3921524"/>
            <a:ext cx="3013377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Slope of the curve </a:t>
            </a:r>
            <a:r>
              <a:rPr lang="en-US" dirty="0" smtClean="0"/>
              <a:t>on </a:t>
            </a:r>
            <a:r>
              <a:rPr lang="en-US" dirty="0" err="1" smtClean="0"/>
              <a:t>logscale</a:t>
            </a:r>
            <a:endParaRPr lang="en-US" dirty="0" smtClean="0"/>
          </a:p>
          <a:p>
            <a:r>
              <a:rPr lang="en-US" dirty="0" smtClean="0">
                <a:sym typeface="Wingdings"/>
              </a:rPr>
              <a:t> Indicative of </a:t>
            </a:r>
            <a:r>
              <a:rPr lang="en-US" i="1" dirty="0" smtClean="0">
                <a:sym typeface="Wingdings"/>
              </a:rPr>
              <a:t>k</a:t>
            </a:r>
            <a:endParaRPr lang="en-US" i="1" dirty="0"/>
          </a:p>
        </p:txBody>
      </p:sp>
      <p:sp>
        <p:nvSpPr>
          <p:cNvPr id="7" name="TextBox 6"/>
          <p:cNvSpPr txBox="1"/>
          <p:nvPr/>
        </p:nvSpPr>
        <p:spPr>
          <a:xfrm>
            <a:off x="760610" y="4556438"/>
            <a:ext cx="1205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Measured 3ω voltage</a:t>
            </a:r>
            <a:endParaRPr lang="en-US" dirty="0"/>
          </a:p>
        </p:txBody>
      </p:sp>
      <p:cxnSp>
        <p:nvCxnSpPr>
          <p:cNvPr id="15" name="Straight Arrow Connector 14"/>
          <p:cNvCxnSpPr>
            <a:stCxn id="7" idx="3"/>
          </p:cNvCxnSpPr>
          <p:nvPr/>
        </p:nvCxnSpPr>
        <p:spPr>
          <a:xfrm flipV="1">
            <a:off x="1966018" y="4873895"/>
            <a:ext cx="399943" cy="570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796775" y="4879604"/>
            <a:ext cx="9162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</a:rPr>
              <a:t>How?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34459-B2B1-3947-8CA0-87361D7D6B3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3964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9221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Thermal conductivity with 1D heat conduction</a:t>
            </a:r>
            <a:endParaRPr lang="en-US" sz="36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9576452"/>
              </p:ext>
            </p:extLst>
          </p:nvPr>
        </p:nvGraphicFramePr>
        <p:xfrm>
          <a:off x="903619" y="950788"/>
          <a:ext cx="1651819" cy="7315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4" name="Equation" r:id="rId4" imgW="889000" imgH="393700" progId="Equation.DSMT4">
                  <p:embed/>
                </p:oleObj>
              </mc:Choice>
              <mc:Fallback>
                <p:oleObj name="Equation" r:id="rId4" imgW="889000" imgH="393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03619" y="950788"/>
                        <a:ext cx="1651819" cy="731520"/>
                      </a:xfrm>
                      <a:prstGeom prst="rect">
                        <a:avLst/>
                      </a:prstGeom>
                      <a:ln>
                        <a:solidFill>
                          <a:srgbClr val="0000FF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9820274"/>
              </p:ext>
            </p:extLst>
          </p:nvPr>
        </p:nvGraphicFramePr>
        <p:xfrm>
          <a:off x="3271570" y="1152648"/>
          <a:ext cx="1045029" cy="3657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5" name="Equation" r:id="rId6" imgW="508000" imgH="177800" progId="Equation.DSMT4">
                  <p:embed/>
                </p:oleObj>
              </mc:Choice>
              <mc:Fallback>
                <p:oleObj name="Equation" r:id="rId6" imgW="508000" imgH="177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271570" y="1152648"/>
                        <a:ext cx="1045029" cy="3657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3017646"/>
              </p:ext>
            </p:extLst>
          </p:nvPr>
        </p:nvGraphicFramePr>
        <p:xfrm>
          <a:off x="903619" y="1883115"/>
          <a:ext cx="2499852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6" name="Equation" r:id="rId8" imgW="1435100" imgH="393700" progId="Equation.DSMT4">
                  <p:embed/>
                </p:oleObj>
              </mc:Choice>
              <mc:Fallback>
                <p:oleObj name="Equation" r:id="rId8" imgW="1435100" imgH="393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903619" y="1883115"/>
                        <a:ext cx="2499852" cy="68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9450372"/>
              </p:ext>
            </p:extLst>
          </p:nvPr>
        </p:nvGraphicFramePr>
        <p:xfrm>
          <a:off x="919187" y="2879811"/>
          <a:ext cx="1962733" cy="7498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7" name="Equation" r:id="rId10" imgW="1130300" imgH="431800" progId="Equation.DSMT4">
                  <p:embed/>
                </p:oleObj>
              </mc:Choice>
              <mc:Fallback>
                <p:oleObj name="Equation" r:id="rId10" imgW="1130300" imgH="431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919187" y="2879811"/>
                        <a:ext cx="1962733" cy="7498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9569257"/>
              </p:ext>
            </p:extLst>
          </p:nvPr>
        </p:nvGraphicFramePr>
        <p:xfrm>
          <a:off x="3660869" y="2839862"/>
          <a:ext cx="2165425" cy="7897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8" name="Equation" r:id="rId12" imgW="1079500" imgH="393700" progId="Equation.DSMT4">
                  <p:embed/>
                </p:oleObj>
              </mc:Choice>
              <mc:Fallback>
                <p:oleObj name="Equation" r:id="rId12" imgW="1079500" imgH="393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3660869" y="2839862"/>
                        <a:ext cx="2165425" cy="789757"/>
                      </a:xfrm>
                      <a:prstGeom prst="rect">
                        <a:avLst/>
                      </a:prstGeom>
                      <a:ln>
                        <a:solidFill>
                          <a:srgbClr val="0000FF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2610966"/>
              </p:ext>
            </p:extLst>
          </p:nvPr>
        </p:nvGraphicFramePr>
        <p:xfrm>
          <a:off x="903619" y="3876520"/>
          <a:ext cx="3138221" cy="11887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9" name="Equation" r:id="rId14" imgW="1676400" imgH="635000" progId="Equation.DSMT4">
                  <p:embed/>
                </p:oleObj>
              </mc:Choice>
              <mc:Fallback>
                <p:oleObj name="Equation" r:id="rId14" imgW="1676400" imgH="635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903619" y="3876520"/>
                        <a:ext cx="3138221" cy="11887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328006"/>
              </p:ext>
            </p:extLst>
          </p:nvPr>
        </p:nvGraphicFramePr>
        <p:xfrm>
          <a:off x="4743582" y="4138701"/>
          <a:ext cx="1636528" cy="7863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0" name="Equation" r:id="rId16" imgW="977900" imgH="469900" progId="Equation.DSMT4">
                  <p:embed/>
                </p:oleObj>
              </mc:Choice>
              <mc:Fallback>
                <p:oleObj name="Equation" r:id="rId16" imgW="977900" imgH="469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4743582" y="4138701"/>
                        <a:ext cx="1636528" cy="7863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4574817" y="5065240"/>
            <a:ext cx="33155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1/q: thermal penetration depth</a:t>
            </a:r>
          </a:p>
          <a:p>
            <a:r>
              <a:rPr lang="en-US" sz="1600" dirty="0" smtClean="0"/>
              <a:t>f: input frequency</a:t>
            </a:r>
          </a:p>
          <a:p>
            <a:r>
              <a:rPr lang="en-US" sz="1600" dirty="0" smtClean="0"/>
              <a:t>D: thermal diffusivity of the specimen</a:t>
            </a:r>
            <a:endParaRPr lang="en-US" sz="1600" dirty="0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2479786"/>
              </p:ext>
            </p:extLst>
          </p:nvPr>
        </p:nvGraphicFramePr>
        <p:xfrm>
          <a:off x="1417059" y="5434113"/>
          <a:ext cx="1736193" cy="10593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1" name="Equation" r:id="rId18" imgW="749300" imgH="457200" progId="Equation.DSMT4">
                  <p:embed/>
                </p:oleObj>
              </mc:Choice>
              <mc:Fallback>
                <p:oleObj name="Equation" r:id="rId18" imgW="7493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1417059" y="5434113"/>
                        <a:ext cx="1736193" cy="1059372"/>
                      </a:xfrm>
                      <a:prstGeom prst="rect">
                        <a:avLst/>
                      </a:prstGeom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Oval 2"/>
          <p:cNvSpPr/>
          <p:nvPr/>
        </p:nvSpPr>
        <p:spPr>
          <a:xfrm>
            <a:off x="2825892" y="6013005"/>
            <a:ext cx="308684" cy="443132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623517" y="6013005"/>
            <a:ext cx="19163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Slope of the curve</a:t>
            </a:r>
            <a:endParaRPr lang="en-US" b="1" dirty="0">
              <a:solidFill>
                <a:srgbClr val="0000FF"/>
              </a:solidFill>
            </a:endParaRPr>
          </a:p>
        </p:txBody>
      </p:sp>
      <p:cxnSp>
        <p:nvCxnSpPr>
          <p:cNvPr id="17" name="Straight Arrow Connector 16"/>
          <p:cNvCxnSpPr>
            <a:endCxn id="15" idx="1"/>
          </p:cNvCxnSpPr>
          <p:nvPr/>
        </p:nvCxnSpPr>
        <p:spPr>
          <a:xfrm>
            <a:off x="3153252" y="6197671"/>
            <a:ext cx="470265" cy="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34459-B2B1-3947-8CA0-87361D7D6B3A}" type="slidenum">
              <a:rPr lang="en-US" smtClean="0"/>
              <a:t>6</a:t>
            </a:fld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4574817" y="1149076"/>
            <a:ext cx="2643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Heated region: semi-circle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22398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69373" y="43710"/>
            <a:ext cx="9778933" cy="1143000"/>
          </a:xfrm>
        </p:spPr>
        <p:txBody>
          <a:bodyPr>
            <a:normAutofit/>
          </a:bodyPr>
          <a:lstStyle/>
          <a:p>
            <a:r>
              <a:rPr lang="en-US" sz="3600" i="1" dirty="0" smtClean="0"/>
              <a:t>Application: </a:t>
            </a:r>
            <a:r>
              <a:rPr lang="en-US" sz="3600" dirty="0" smtClean="0"/>
              <a:t>Au-Si multilayers with ultralow </a:t>
            </a:r>
            <a:r>
              <a:rPr lang="en-US" sz="3600" i="1" dirty="0" smtClean="0"/>
              <a:t>k</a:t>
            </a:r>
            <a:endParaRPr lang="en-US" sz="3600" i="1" dirty="0"/>
          </a:p>
        </p:txBody>
      </p:sp>
      <p:pic>
        <p:nvPicPr>
          <p:cNvPr id="6" name="Picture 5" descr="Screen Shot 2014-12-16 at 1.56.4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384" y="1756933"/>
            <a:ext cx="3519853" cy="4303896"/>
          </a:xfrm>
          <a:prstGeom prst="rect">
            <a:avLst/>
          </a:prstGeom>
        </p:spPr>
      </p:pic>
      <p:pic>
        <p:nvPicPr>
          <p:cNvPr id="7" name="Picture 6" descr="Screen Shot 2014-12-16 at 1.59.10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5650" y="1522473"/>
            <a:ext cx="3695700" cy="47371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75847" y="6261199"/>
            <a:ext cx="3503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Debye temperature ratio (DTR): 3.9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568462" y="6259573"/>
            <a:ext cx="23577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Phy</a:t>
            </a:r>
            <a:r>
              <a:rPr lang="en-US" sz="1400" dirty="0" smtClean="0"/>
              <a:t>. Rev. B 73, 144301 (2006)</a:t>
            </a:r>
            <a:endParaRPr lang="en-US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703384" y="1186710"/>
            <a:ext cx="6122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Highly dissimilar interfaces lower the thermal conductivity.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34459-B2B1-3947-8CA0-87361D7D6B3A}" type="slidenum">
              <a:rPr lang="en-US" smtClean="0"/>
              <a:t>7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7605268" y="1522473"/>
            <a:ext cx="656082" cy="429293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911501" y="2110152"/>
            <a:ext cx="1089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DTR ~ 1.6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950577" y="4743940"/>
            <a:ext cx="1210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DTR ~ 18.7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7346461" y="2323180"/>
            <a:ext cx="623654" cy="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7385537" y="4956966"/>
            <a:ext cx="623654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668218" y="5906940"/>
            <a:ext cx="25550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Nano </a:t>
            </a:r>
            <a:r>
              <a:rPr lang="en-US" sz="1400" dirty="0" err="1" smtClean="0"/>
              <a:t>lett</a:t>
            </a:r>
            <a:r>
              <a:rPr lang="en-US" sz="1400" dirty="0" smtClean="0"/>
              <a:t>., 14, 2448-2455 (2014)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1986763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9" y="144768"/>
            <a:ext cx="9009077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Temperature gradient within specimen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626919" y="1690963"/>
            <a:ext cx="5458362" cy="4847653"/>
            <a:chOff x="0" y="0"/>
            <a:chExt cx="7264400" cy="6451600"/>
          </a:xfrm>
        </p:grpSpPr>
        <p:pic>
          <p:nvPicPr>
            <p:cNvPr id="5" name="Picture 4" descr="Screen Shot 2014-12-08 at 6.32.50 P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7264400" cy="6451600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6434568" y="186418"/>
              <a:ext cx="649406" cy="6060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>
                  <a:effectLst/>
                  <a:ea typeface="Times New Roman"/>
                  <a:cs typeface="Times New Roman"/>
                </a:rPr>
                <a:t> </a:t>
              </a:r>
              <a:endParaRPr lang="en-US" sz="1200">
                <a:effectLst/>
                <a:ea typeface="ＭＳ 明朝"/>
                <a:cs typeface="Times New Roman"/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3388409" y="3059707"/>
            <a:ext cx="1346828" cy="269466"/>
          </a:xfrm>
          <a:prstGeom prst="rect">
            <a:avLst/>
          </a:prstGeom>
          <a:solidFill>
            <a:srgbClr val="4BACC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Film</a:t>
            </a:r>
            <a:endParaRPr lang="en-US" sz="1200" dirty="0">
              <a:solidFill>
                <a:srgbClr val="000000"/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6064658" y="1399476"/>
            <a:ext cx="1346828" cy="1139068"/>
            <a:chOff x="7169997" y="1747498"/>
            <a:chExt cx="1346828" cy="1385658"/>
          </a:xfrm>
        </p:grpSpPr>
        <p:sp>
          <p:nvSpPr>
            <p:cNvPr id="8" name="Rectangle 7"/>
            <p:cNvSpPr/>
            <p:nvPr/>
          </p:nvSpPr>
          <p:spPr>
            <a:xfrm>
              <a:off x="7169997" y="2286430"/>
              <a:ext cx="1346828" cy="846726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Substrate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7169997" y="2016964"/>
              <a:ext cx="1346828" cy="269466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rgbClr val="000000"/>
                  </a:solidFill>
                </a:rPr>
                <a:t>Film</a:t>
              </a:r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542235" y="1747498"/>
              <a:ext cx="615696" cy="269466"/>
            </a:xfrm>
            <a:prstGeom prst="rect">
              <a:avLst/>
            </a:prstGeom>
            <a:solidFill>
              <a:srgbClr val="FFCC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rgbClr val="000000"/>
                  </a:solidFill>
                </a:rPr>
                <a:t>Heater</a:t>
              </a:r>
              <a:endParaRPr lang="en-US" sz="1200" dirty="0">
                <a:solidFill>
                  <a:srgbClr val="000000"/>
                </a:solidFill>
              </a:endParaRPr>
            </a:p>
          </p:txBody>
        </p:sp>
      </p:grpSp>
      <p:sp>
        <p:nvSpPr>
          <p:cNvPr id="17" name="Freeform 16"/>
          <p:cNvSpPr/>
          <p:nvPr/>
        </p:nvSpPr>
        <p:spPr>
          <a:xfrm>
            <a:off x="5237010" y="2193790"/>
            <a:ext cx="717122" cy="558070"/>
          </a:xfrm>
          <a:custGeom>
            <a:avLst/>
            <a:gdLst>
              <a:gd name="connsiteX0" fmla="*/ 62948 w 717122"/>
              <a:gd name="connsiteY0" fmla="*/ 558070 h 558070"/>
              <a:gd name="connsiteX1" fmla="*/ 62948 w 717122"/>
              <a:gd name="connsiteY1" fmla="*/ 173194 h 558070"/>
              <a:gd name="connsiteX2" fmla="*/ 717122 w 717122"/>
              <a:gd name="connsiteY2" fmla="*/ 0 h 558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7122" h="558070">
                <a:moveTo>
                  <a:pt x="62948" y="558070"/>
                </a:moveTo>
                <a:cubicBezTo>
                  <a:pt x="8433" y="412138"/>
                  <a:pt x="-46081" y="266206"/>
                  <a:pt x="62948" y="173194"/>
                </a:cubicBezTo>
                <a:cubicBezTo>
                  <a:pt x="171977" y="80182"/>
                  <a:pt x="717122" y="0"/>
                  <a:pt x="717122" y="0"/>
                </a:cubicBezTo>
              </a:path>
            </a:pathLst>
          </a:cu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3125793" y="2557788"/>
            <a:ext cx="0" cy="1060095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2460425" y="4520737"/>
            <a:ext cx="3493707" cy="134287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4050380" y="4276505"/>
            <a:ext cx="1346828" cy="944494"/>
            <a:chOff x="7169997" y="4578469"/>
            <a:chExt cx="1346828" cy="1116192"/>
          </a:xfrm>
        </p:grpSpPr>
        <p:sp>
          <p:nvSpPr>
            <p:cNvPr id="9" name="Rectangle 8"/>
            <p:cNvSpPr/>
            <p:nvPr/>
          </p:nvSpPr>
          <p:spPr>
            <a:xfrm>
              <a:off x="7169997" y="4847935"/>
              <a:ext cx="1346828" cy="846726"/>
            </a:xfrm>
            <a:prstGeom prst="rect">
              <a:avLst/>
            </a:prstGeom>
            <a:solidFill>
              <a:srgbClr val="C4BD9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Substrate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542235" y="4578469"/>
              <a:ext cx="615696" cy="269466"/>
            </a:xfrm>
            <a:prstGeom prst="rect">
              <a:avLst/>
            </a:prstGeom>
            <a:solidFill>
              <a:srgbClr val="FFCC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rgbClr val="000000"/>
                  </a:solidFill>
                </a:rPr>
                <a:t>Heater</a:t>
              </a:r>
              <a:endParaRPr lang="en-US" sz="1200" dirty="0">
                <a:solidFill>
                  <a:srgbClr val="000000"/>
                </a:solidFill>
              </a:endParaRPr>
            </a:p>
          </p:txBody>
        </p:sp>
      </p:grpSp>
      <p:sp>
        <p:nvSpPr>
          <p:cNvPr id="18" name="Freeform 17"/>
          <p:cNvSpPr/>
          <p:nvPr/>
        </p:nvSpPr>
        <p:spPr>
          <a:xfrm flipH="1">
            <a:off x="5546616" y="4215863"/>
            <a:ext cx="365568" cy="577313"/>
          </a:xfrm>
          <a:custGeom>
            <a:avLst/>
            <a:gdLst>
              <a:gd name="connsiteX0" fmla="*/ 0 w 365568"/>
              <a:gd name="connsiteY0" fmla="*/ 0 h 577313"/>
              <a:gd name="connsiteX1" fmla="*/ 76962 w 365568"/>
              <a:gd name="connsiteY1" fmla="*/ 461850 h 577313"/>
              <a:gd name="connsiteX2" fmla="*/ 365568 w 365568"/>
              <a:gd name="connsiteY2" fmla="*/ 577313 h 577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5568" h="577313">
                <a:moveTo>
                  <a:pt x="0" y="0"/>
                </a:moveTo>
                <a:cubicBezTo>
                  <a:pt x="8017" y="182815"/>
                  <a:pt x="16034" y="365631"/>
                  <a:pt x="76962" y="461850"/>
                </a:cubicBezTo>
                <a:cubicBezTo>
                  <a:pt x="137890" y="558069"/>
                  <a:pt x="365568" y="577313"/>
                  <a:pt x="365568" y="577313"/>
                </a:cubicBezTo>
              </a:path>
            </a:pathLst>
          </a:cu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34459-B2B1-3947-8CA0-87361D7D6B3A}" type="slidenum">
              <a:rPr lang="en-US" smtClean="0"/>
              <a:t>8</a:t>
            </a:fld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4530262" y="6431673"/>
            <a:ext cx="25550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Nano </a:t>
            </a:r>
            <a:r>
              <a:rPr lang="en-US" sz="1400" dirty="0" err="1" smtClean="0"/>
              <a:t>lett</a:t>
            </a:r>
            <a:r>
              <a:rPr lang="en-US" sz="1400" dirty="0" smtClean="0"/>
              <a:t>., 14, 2448-2455 (2014)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4291837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58738" y="229748"/>
            <a:ext cx="10432866" cy="1143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Measured thermal conductivity of Au-Si multilayers</a:t>
            </a:r>
            <a:endParaRPr lang="en-US" sz="3200" dirty="0"/>
          </a:p>
        </p:txBody>
      </p:sp>
      <p:pic>
        <p:nvPicPr>
          <p:cNvPr id="4" name="Content Placeholder 3" descr="Screen Shot 2014-12-15 at 12.45.55 PM.pn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3" t="11840" r="9741"/>
          <a:stretch/>
        </p:blipFill>
        <p:spPr>
          <a:xfrm>
            <a:off x="1462269" y="1577989"/>
            <a:ext cx="6135027" cy="4856074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34459-B2B1-3947-8CA0-87361D7D6B3A}" type="slidenum">
              <a:rPr lang="en-US" smtClean="0"/>
              <a:t>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93322" y="6391361"/>
            <a:ext cx="25550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Nano </a:t>
            </a:r>
            <a:r>
              <a:rPr lang="en-US" sz="1400" dirty="0" err="1" smtClean="0"/>
              <a:t>lett</a:t>
            </a:r>
            <a:r>
              <a:rPr lang="en-US" sz="1400" dirty="0" smtClean="0"/>
              <a:t>., 14, 2448-2455 (2014)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4948712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2729</TotalTime>
  <Words>310</Words>
  <Application>Microsoft Macintosh PowerPoint</Application>
  <PresentationFormat>On-screen Show (4:3)</PresentationFormat>
  <Paragraphs>71</Paragraphs>
  <Slides>10</Slides>
  <Notes>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Office Theme</vt:lpstr>
      <vt:lpstr>Equation</vt:lpstr>
      <vt:lpstr>Thermal characterization of Au-Si multilayers using 3-omega method</vt:lpstr>
      <vt:lpstr>Conventional steady-state system to measure thermal conductivity</vt:lpstr>
      <vt:lpstr>What is 3-omega measurement?</vt:lpstr>
      <vt:lpstr>How to extract thermal conductivity [1]</vt:lpstr>
      <vt:lpstr>How to extract thermal conductivity [2]</vt:lpstr>
      <vt:lpstr>Thermal conductivity with 1D heat conduction</vt:lpstr>
      <vt:lpstr>Application: Au-Si multilayers with ultralow k</vt:lpstr>
      <vt:lpstr>Temperature gradient within specimen</vt:lpstr>
      <vt:lpstr>Measured thermal conductivity of Au-Si multilayers</vt:lpstr>
      <vt:lpstr>Thank you!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Thermal characterization of Au-Si multilayers using 3-omega method</dc:title>
  <dc:creator>Sunmi</dc:creator>
  <cp:lastModifiedBy>UCSD Physics</cp:lastModifiedBy>
  <cp:revision>224</cp:revision>
  <dcterms:created xsi:type="dcterms:W3CDTF">2014-12-15T19:30:54Z</dcterms:created>
  <dcterms:modified xsi:type="dcterms:W3CDTF">2014-12-17T17:31:59Z</dcterms:modified>
</cp:coreProperties>
</file>