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65" r:id="rId4"/>
    <p:sldId id="266" r:id="rId5"/>
    <p:sldId id="258" r:id="rId6"/>
    <p:sldId id="267" r:id="rId7"/>
    <p:sldId id="268" r:id="rId8"/>
    <p:sldId id="263" r:id="rId9"/>
    <p:sldId id="269" r:id="rId10"/>
    <p:sldId id="259" r:id="rId11"/>
    <p:sldId id="260" r:id="rId12"/>
    <p:sldId id="274" r:id="rId13"/>
    <p:sldId id="264" r:id="rId14"/>
    <p:sldId id="275" r:id="rId15"/>
    <p:sldId id="270" r:id="rId16"/>
    <p:sldId id="276" r:id="rId17"/>
    <p:sldId id="277" r:id="rId18"/>
    <p:sldId id="280" r:id="rId19"/>
    <p:sldId id="279" r:id="rId20"/>
    <p:sldId id="272" r:id="rId21"/>
    <p:sldId id="273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95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281C1C-CACF-4888-95D5-35869F7C38E2}" type="datetimeFigureOut">
              <a:rPr lang="en-US" smtClean="0"/>
              <a:t>12/17/14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20F4D0-0F14-4442-BD1E-B2C373AE9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0784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Charge carriers will</a:t>
            </a:r>
            <a:r>
              <a:rPr lang="en-US" baseline="0" dirty="0" smtClean="0"/>
              <a:t> do cyclotron motion when magnetic field is present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993C6A-EA5B-4177-8D4C-5E8D9A44F50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2210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20F4D0-0F14-4442-BD1E-B2C373AE9B4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9187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Some nature material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993C6A-EA5B-4177-8D4C-5E8D9A44F50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0843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4" Type="http://schemas.openxmlformats.org/officeDocument/2006/relationships/image" Target="../media/image34.png"/><Relationship Id="rId5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4" Type="http://schemas.openxmlformats.org/officeDocument/2006/relationships/image" Target="../media/image35.gif"/><Relationship Id="rId5" Type="http://schemas.openxmlformats.org/officeDocument/2006/relationships/image" Target="../media/image38.png"/><Relationship Id="rId6" Type="http://schemas.openxmlformats.org/officeDocument/2006/relationships/image" Target="../media/image75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8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4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4" Type="http://schemas.openxmlformats.org/officeDocument/2006/relationships/image" Target="../media/image42.png"/><Relationship Id="rId5" Type="http://schemas.openxmlformats.org/officeDocument/2006/relationships/image" Target="../media/image48.png"/><Relationship Id="rId6" Type="http://schemas.openxmlformats.org/officeDocument/2006/relationships/image" Target="../media/image46.png"/><Relationship Id="rId7" Type="http://schemas.openxmlformats.org/officeDocument/2006/relationships/image" Target="../media/image50.png"/><Relationship Id="rId8" Type="http://schemas.openxmlformats.org/officeDocument/2006/relationships/image" Target="../media/image51.png"/><Relationship Id="rId9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4" Type="http://schemas.openxmlformats.org/officeDocument/2006/relationships/image" Target="../media/image49.png"/><Relationship Id="rId5" Type="http://schemas.openxmlformats.org/officeDocument/2006/relationships/image" Target="../media/image54.png"/><Relationship Id="rId6" Type="http://schemas.openxmlformats.org/officeDocument/2006/relationships/image" Target="../media/image55.png"/><Relationship Id="rId7" Type="http://schemas.openxmlformats.org/officeDocument/2006/relationships/image" Target="../media/image58.png"/><Relationship Id="rId8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5" Type="http://schemas.openxmlformats.org/officeDocument/2006/relationships/image" Target="../media/image190.png"/><Relationship Id="rId6" Type="http://schemas.openxmlformats.org/officeDocument/2006/relationships/image" Target="../media/image20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4" Type="http://schemas.openxmlformats.org/officeDocument/2006/relationships/image" Target="../media/image62.png"/><Relationship Id="rId5" Type="http://schemas.openxmlformats.org/officeDocument/2006/relationships/image" Target="../media/image65.png"/><Relationship Id="rId6" Type="http://schemas.openxmlformats.org/officeDocument/2006/relationships/image" Target="../media/image66.png"/><Relationship Id="rId7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4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3.png"/><Relationship Id="rId3" Type="http://schemas.openxmlformats.org/officeDocument/2006/relationships/image" Target="../media/image6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4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0.png"/><Relationship Id="rId9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7" Type="http://schemas.openxmlformats.org/officeDocument/2006/relationships/image" Target="../media/image17.png"/><Relationship Id="rId8" Type="http://schemas.openxmlformats.org/officeDocument/2006/relationships/image" Target="../media/image18.png"/><Relationship Id="rId9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6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3" Type="http://schemas.openxmlformats.org/officeDocument/2006/relationships/hyperlink" Target="http://mmrc.caltech.edu/FTIR/FTIRintro.pdf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5" Type="http://schemas.openxmlformats.org/officeDocument/2006/relationships/image" Target="../media/image31.png"/><Relationship Id="rId6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Cyclotron Resonance and Faraday Rotation in infrared spectroscopy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PHYS 211A</a:t>
            </a:r>
          </a:p>
          <a:p>
            <a:r>
              <a:rPr lang="en-US" dirty="0" err="1" smtClean="0"/>
              <a:t>Yinming</a:t>
            </a:r>
            <a:r>
              <a:rPr lang="en-US" dirty="0" smtClean="0"/>
              <a:t> Shao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50166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Yinming\Dropbox\BasovLab\slides\yinming\BST\waves_gif\michaelfaradayportrai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7327" y="1442624"/>
            <a:ext cx="2494273" cy="396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Magneto-Optical Faraday </a:t>
            </a:r>
            <a:r>
              <a:rPr lang="en-US" sz="4000" dirty="0" smtClean="0"/>
              <a:t>Effect</a:t>
            </a:r>
            <a:endParaRPr 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b="1" dirty="0" smtClean="0"/>
                  <a:t>First observation (in 1845) of </a:t>
                </a:r>
              </a:p>
              <a:p>
                <a:pPr marL="0" indent="0">
                  <a:buNone/>
                </a:pPr>
                <a:r>
                  <a:rPr lang="en-US" b="1" dirty="0" smtClean="0"/>
                  <a:t>light-magnetism interaction!</a:t>
                </a:r>
              </a:p>
              <a:p>
                <a:pPr marL="0" indent="0">
                  <a:buNone/>
                </a:pPr>
                <a:endParaRPr lang="en-US" b="1" dirty="0" smtClean="0"/>
              </a:p>
              <a:p>
                <a:r>
                  <a:rPr lang="en-US" sz="2400" dirty="0" smtClean="0"/>
                  <a:t>Optically active material: </a:t>
                </a:r>
                <a14:m>
                  <m:oMath xmlns:m="http://schemas.openxmlformats.org/officeDocument/2006/math" xmlns=""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𝑜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  <a:ea typeface="Cambria Math"/>
                      </a:rPr>
                      <m:t>≠</m:t>
                    </m:r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𝑒</m:t>
                        </m:r>
                      </m:sub>
                    </m:sSub>
                  </m:oMath>
                </a14:m>
                <a:endParaRPr lang="en-US" sz="2800" b="0" dirty="0" smtClean="0"/>
              </a:p>
              <a:p>
                <a:r>
                  <a:rPr lang="en-US" sz="2400" dirty="0" smtClean="0"/>
                  <a:t>Field induced circular birefringence </a:t>
                </a:r>
                <a14:m>
                  <m:oMath xmlns:m="http://schemas.openxmlformats.org/officeDocument/2006/math" xmlns="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−</m:t>
                        </m:r>
                      </m:sub>
                    </m:sSub>
                    <m:r>
                      <a:rPr lang="en-US" sz="2400" i="1">
                        <a:latin typeface="Cambria Math"/>
                        <a:ea typeface="Cambria Math"/>
                      </a:rPr>
                      <m:t>≠</m:t>
                    </m:r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+</m:t>
                        </m:r>
                      </m:sub>
                    </m:sSub>
                  </m:oMath>
                </a14:m>
                <a:endParaRPr lang="en-US" sz="2400" dirty="0" smtClean="0"/>
              </a:p>
              <a:p>
                <a:r>
                  <a:rPr lang="en-US" sz="2400" dirty="0" smtClean="0"/>
                  <a:t>For linearly polarized light, the polarization </a:t>
                </a:r>
              </a:p>
              <a:p>
                <a:pPr marL="0" indent="0">
                  <a:buNone/>
                </a:pPr>
                <a:r>
                  <a:rPr lang="en-US" sz="2400" dirty="0"/>
                  <a:t> </a:t>
                </a:r>
                <a:r>
                  <a:rPr lang="en-US" sz="2400" dirty="0" smtClean="0"/>
                  <a:t>    plane of the transmitted light is rotated</a:t>
                </a:r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4"/>
                <a:stretch>
                  <a:fillRect l="-1852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991100"/>
            <a:ext cx="3162300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9882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Faraday rotation </a:t>
                </a:r>
                <a14:m>
                  <m:oMath xmlns:m="http://schemas.openxmlformats.org/officeDocument/2006/math" xmlns="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−</m:t>
                        </m:r>
                      </m:sub>
                    </m:sSub>
                    <m:r>
                      <a:rPr lang="en-US" i="1">
                        <a:latin typeface="Cambria Math"/>
                        <a:ea typeface="Cambria Math"/>
                      </a:rPr>
                      <m:t>≠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+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410" name="Picture 2" descr="C:\Users\Yinming\Dropbox\BasovLab\slides\yinming\BST\waves_gif\p12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343150"/>
            <a:ext cx="6096001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1" name="Picture 3" descr="C:\Users\Yinming\Dropbox\BasovLab\slides\yinming\BST\waves_gif\p12v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5700" y="4486275"/>
            <a:ext cx="47625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-76200" y="6553200"/>
            <a:ext cx="2726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http://cddemo.szialab.org/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868679" y="2786042"/>
                <a:ext cx="1067151" cy="6287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±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𝑐</m:t>
                          </m:r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±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679" y="2786042"/>
                <a:ext cx="1067151" cy="62876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0" y="4953000"/>
            <a:ext cx="299415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left- and right-handed </a:t>
            </a:r>
            <a:r>
              <a:rPr lang="en-US" sz="2000" dirty="0" smtClean="0"/>
              <a:t>light</a:t>
            </a:r>
          </a:p>
          <a:p>
            <a:r>
              <a:rPr lang="en-US" sz="2000" dirty="0" smtClean="0"/>
              <a:t> travel at different</a:t>
            </a:r>
          </a:p>
          <a:p>
            <a:r>
              <a:rPr lang="en-US" sz="2000" dirty="0" smtClean="0"/>
              <a:t>speeds in the medium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0" y="1629831"/>
                <a:ext cx="2763513" cy="9609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0" dirty="0" smtClean="0"/>
                  <a:t>Complex refractive index</a:t>
                </a:r>
              </a:p>
              <a:p>
                <a:endParaRPr lang="en-US" b="0" dirty="0" smtClean="0"/>
              </a:p>
              <a:p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/>
                            </a:rPr>
                            <m:t>𝑁</m:t>
                          </m:r>
                        </m:e>
                      </m:acc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𝑛</m:t>
                      </m:r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r>
                        <a:rPr lang="en-US" b="0" i="1" smtClean="0">
                          <a:latin typeface="Cambria Math"/>
                        </a:rPr>
                        <m:t>𝑖𝑘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629831"/>
                <a:ext cx="2763513" cy="960969"/>
              </a:xfrm>
              <a:prstGeom prst="rect">
                <a:avLst/>
              </a:prstGeom>
              <a:blipFill rotWithShape="1">
                <a:blip r:embed="rId6"/>
                <a:stretch>
                  <a:fillRect l="-2208" t="-3165" r="-13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0" y="3810000"/>
            <a:ext cx="2875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Circular Birefringence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207702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General expression of Faraday rotation angle: Single passage approximation</a:t>
            </a:r>
            <a:endParaRPr lang="en-US" sz="3200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7236" y="1676400"/>
            <a:ext cx="5115500" cy="303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270" y="5523808"/>
            <a:ext cx="4734500" cy="424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605530" y="5234756"/>
            <a:ext cx="33679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Need Relatively thick sample </a:t>
            </a:r>
          </a:p>
          <a:p>
            <a:r>
              <a:rPr lang="en-US" sz="2000" dirty="0" smtClean="0"/>
              <a:t>to suppress multiple reflection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406471" y="4967644"/>
            <a:ext cx="25415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Complex transmission:</a:t>
            </a:r>
            <a:endParaRPr lang="en-US" sz="2000" dirty="0"/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813" y="6096000"/>
            <a:ext cx="37623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07824" y="6232522"/>
            <a:ext cx="19567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Faraday rotation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907824" y="6096000"/>
            <a:ext cx="5545364" cy="609600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3733800" y="5523808"/>
            <a:ext cx="685800" cy="424080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8734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Detecting Giant Faraday rotation using crossed polarizers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912" y="1570037"/>
            <a:ext cx="8229600" cy="4525963"/>
          </a:xfrm>
        </p:spPr>
        <p:txBody>
          <a:bodyPr/>
          <a:lstStyle/>
          <a:p>
            <a:r>
              <a:rPr lang="en-US" sz="2800" dirty="0" smtClean="0"/>
              <a:t>The most straightforward method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816180"/>
            <a:ext cx="5000625" cy="339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1447800" y="4343400"/>
            <a:ext cx="533400" cy="1752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410325" y="2743200"/>
            <a:ext cx="533400" cy="1752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1524000" y="4638162"/>
            <a:ext cx="1915" cy="10006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600200" y="4511630"/>
            <a:ext cx="0" cy="143197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752600" y="4343400"/>
            <a:ext cx="0" cy="17526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905000" y="4648200"/>
            <a:ext cx="0" cy="12192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828800" y="4495800"/>
            <a:ext cx="0" cy="14478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676400" y="4343400"/>
            <a:ext cx="0" cy="17526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6477000" y="3037962"/>
            <a:ext cx="1915" cy="10006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6553200" y="2911430"/>
            <a:ext cx="0" cy="143197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6705600" y="2743200"/>
            <a:ext cx="0" cy="17526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6858000" y="3048000"/>
            <a:ext cx="0" cy="12192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6781800" y="2895600"/>
            <a:ext cx="0" cy="14478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6629400" y="2743200"/>
            <a:ext cx="0" cy="17526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100800" y="3853934"/>
            <a:ext cx="11167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Polarizer</a:t>
            </a:r>
            <a:endParaRPr lang="en-US" sz="2000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6152307" y="2343090"/>
            <a:ext cx="11065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Analyzer</a:t>
            </a:r>
            <a:endParaRPr lang="en-US" sz="2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157766" y="2311627"/>
                <a:ext cx="5177251" cy="707886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Rotate the analyzer from 0 to 180 and then</a:t>
                </a:r>
              </a:p>
              <a:p>
                <a:r>
                  <a:rPr lang="en-US" sz="2000" dirty="0" smtClean="0"/>
                  <a:t>Fit the transmitted intensity with  </a:t>
                </a:r>
                <a14:m>
                  <m:oMath xmlns:m="http://schemas.openxmlformats.org/officeDocument/2006/math" xmlns="">
                    <m:sSup>
                      <m:sSup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/>
                          </a:rPr>
                          <m:t>𝑐𝑜𝑠</m:t>
                        </m:r>
                      </m:e>
                      <m:sup>
                        <m:r>
                          <a:rPr lang="en-US" sz="20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000" b="0" i="1" smtClean="0">
                        <a:latin typeface="Cambria Math"/>
                      </a:rPr>
                      <m:t>(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𝜃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−</m:t>
                    </m:r>
                    <m:sSub>
                      <m:sSubPr>
                        <m:ctrlPr>
                          <a:rPr lang="en-US" sz="2000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𝜃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𝐹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766" y="2311627"/>
                <a:ext cx="5177251" cy="707886"/>
              </a:xfrm>
              <a:prstGeom prst="rect">
                <a:avLst/>
              </a:prstGeom>
              <a:blipFill rotWithShape="1">
                <a:blip r:embed="rId3"/>
                <a:stretch>
                  <a:fillRect l="-1296" t="-4310" b="-14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5181600" y="5544234"/>
                <a:ext cx="3762377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Combine with FTIR</a:t>
                </a:r>
              </a:p>
              <a:p>
                <a:pPr marL="285750" indent="-285750">
                  <a:buFont typeface="Wingdings"/>
                  <a:buChar char="à"/>
                </a:pPr>
                <a:r>
                  <a:rPr lang="en-US" sz="2400" dirty="0" smtClean="0">
                    <a:sym typeface="Wingdings" panose="05000000000000000000" pitchFamily="2" charset="2"/>
                  </a:rPr>
                  <a:t>Faraday rotation </a:t>
                </a:r>
                <a14:m>
                  <m:oMath xmlns:m="http://schemas.openxmlformats.org/officeDocument/2006/math" xmlns="">
                    <m:sSub>
                      <m:sSubPr>
                        <m:ctrlPr>
                          <a:rPr lang="en-US" sz="24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𝜃</m:t>
                        </m:r>
                      </m:e>
                      <m:sub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𝐹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  <a:ea typeface="Cambria Math"/>
                      </a:rPr>
                      <m:t>(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𝜔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en-US" sz="2400" dirty="0" smtClean="0">
                  <a:sym typeface="Wingdings" panose="05000000000000000000" pitchFamily="2" charset="2"/>
                </a:endParaRPr>
              </a:p>
              <a:p>
                <a:r>
                  <a:rPr lang="en-US" sz="2400" dirty="0">
                    <a:sym typeface="Wingdings" panose="05000000000000000000" pitchFamily="2" charset="2"/>
                  </a:rPr>
                  <a:t> </a:t>
                </a:r>
                <a:r>
                  <a:rPr lang="en-US" sz="2400" dirty="0" smtClean="0">
                    <a:sym typeface="Wingdings" panose="05000000000000000000" pitchFamily="2" charset="2"/>
                  </a:rPr>
                  <a:t>    at different frequencies </a:t>
                </a:r>
                <a14:m>
                  <m:oMath xmlns:m="http://schemas.openxmlformats.org/officeDocument/2006/math" xmlns="">
                    <m:r>
                      <a:rPr lang="en-US" sz="2400" i="1">
                        <a:latin typeface="Cambria Math"/>
                        <a:ea typeface="Cambria Math"/>
                      </a:rPr>
                      <m:t>𝜔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1600" y="5544234"/>
                <a:ext cx="3762377" cy="1200329"/>
              </a:xfrm>
              <a:prstGeom prst="rect">
                <a:avLst/>
              </a:prstGeom>
              <a:blipFill rotWithShape="1">
                <a:blip r:embed="rId4"/>
                <a:stretch>
                  <a:fillRect l="-2431" t="-4061" b="-10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74660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3733" y="-21959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Giant Faraday rotation in graphene (on </a:t>
            </a:r>
            <a:r>
              <a:rPr lang="en-US" sz="3600" dirty="0" err="1" smtClean="0"/>
              <a:t>SiC</a:t>
            </a:r>
            <a:r>
              <a:rPr lang="en-US" sz="3600" dirty="0" smtClean="0"/>
              <a:t>)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34748" y="5256433"/>
                <a:ext cx="2977803" cy="6576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𝑐</m:t>
                          </m:r>
                        </m:sub>
                      </m:sSub>
                      <m:r>
                        <a:rPr lang="en-US" i="1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𝑒𝐵</m:t>
                          </m:r>
                        </m:num>
                        <m:den>
                          <m:sSub>
                            <m:sSubPr>
                              <m:ctrlP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𝑐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eqArr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&gt;0    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𝑒𝑙𝑒𝑐𝑡𝑟𝑜𝑛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 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&lt;0           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h𝑜𝑙𝑒𝑠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748" y="5256433"/>
                <a:ext cx="2977803" cy="657681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460375" y="5914114"/>
            <a:ext cx="30854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Negative slope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smtClean="0"/>
              <a:t>hole doping!</a:t>
            </a:r>
            <a:endParaRPr lang="en-US" dirty="0"/>
          </a:p>
        </p:txBody>
      </p:sp>
      <p:sp>
        <p:nvSpPr>
          <p:cNvPr id="3" name="AutoShape 2" descr="data:image/png;base64,iVBORw0KGgoAAAANSUhEUgAAAiMAAAHHCAYAAABtF1i4AAAABHNCSVQICAgIfAhkiAAAAAlwSFlzAAALEgAACxIB0t1+/AAAIABJREFUeJzs3Xd4VFX6wPHvSQKhhhqkhV5EKSIgKiCgNEXFVRF+KLjYVrGAimKBFTurrm3XBmIHV4ooNlSU0EFBkKrUgKBACCGUAGnn98ebMJmZO5AyLZP38zz34c69Z+6chNyZd855zznGWotSSimlVKhEhboCSimllCrdNBhRSimlVEhpMKKUUkqpkNJgRCmllFIhpcGIUkoppUJKgxGllFJKhVRMqCugnBljdMy1UkqpoLPWmmC/pgYjYUzngFFKKRVMxgQ9DgG0m0YppZRSIabBiFJKKaVCSoMRpZRSSoWUBiNKKaWUCikNRpRSSikVUhqMKKWUUiqkNBhRSimlVEhpMKKUUkqpkNJgRKkgatOmDbNmzSI5OZm9e/fyySefcPHFF3uVW7VqFVdeeSX3338/N998M2PHjiUnJycENfaPFStWMGLECMdzkfazquDR+8lbif1ZrbW6heEm/zUq0hhj3LaaNWvahQsXupXZv3+/rVmzpp07d+7JY1dccYW95557gl3dYsvOzrYzZsywNWrUsMOHD/c6H0k/qwo+vZ/c+eNnzf3sCfpnnraMKBVEbdq0Yfjw4VxzzTU89dRTbNiwga5du7qVmTBhAjVq1OCSSy45eeyOO+7g9ddfZ+fOncGucpHNnTuX/v37s2jRIp9TTEfKz6pCQ+8ndyX6Zw1FBKTb6Te0ZSQi/f3vfz9tmcaNG3t960lJSbHGGPuf//wnUFULqEaNGjl+k4vEn1UFj95P7vzxs6ItI0qptLQ0kpKSqFevntvx6tWrU6ZMGdasWROimvlfafpZVWiUpr+xkv6zajCiws6+fft47rnnfJ7fu3cvDRo04MMPPwxirfwjLS2NsWPHcv/993PnnXdy2223ceTIkZPn85pSK1Wq5PXcSpUqsW/fvkK/prWW559/noSEBGrWrMm//vUvt/NLlizhs88+K/R1iysQP6vyr3C/F/V+cinp91NMqCug/CNEqz4jPUr+9corrzB69Gif56OiokhPT2fZsmUMHTq0UNceOnQoW7ZsKXD58847j1deeaVQr3EqW7duZfLkyVSrVg2AESNG0L9/f+bPnw/A4cOHAahYsaLXcytUqMDBgwcL/ZojR47kyy+/5MorryQlJYXHH3+chg0bMnjwYAA+/fRTnn/+ea/nBfp3FYifNSxE0M0Y7vei3k8uJf1+0mBEhZUDBw4QFxd38s0FICMjg8zMzJM3WXx8PI8//jh79+4t9PVD3ZqyatUqoqJcDZLDhg3jwgsvZObMmVxzzTVER0cDuJXJk5mZSVZWVqFeb9myZaSmprJx40ZiY2NP1uGOO+5g8ODB7Nixg7p16zomxAX6d+Xvn1X5V0m4F/V+cinp95N206iw8uWXX3Lttde6HRszZgyTJ092O1a/fn06duwYzKr5hecbxRlnnAHIzw1Qs2ZNn889evSoYxPsqSxfvpy333775BsnQPv27enYsSN//PEHH3zwATfffHOhrukv/v5ZlX+VhHtR7yeXkn4/actIhAhEd0korFu3jmHDhrkd++KLL3j33Xfdji1dupRHH300mFUDYPHixadsts7PGMPkyZNp1aoVAF27diUqKooFCxacLJM3GVHeN8tatWoBkJqa6nYtay3Hjh2jfv36harvyJEjHY/37t2bxMREsrOzqVKlSqGu6S/+/lnDRoTcjOF+L+r95K6k308ajKiwkpKS4vb4+PHj5OTk0K1bt5PHduzYwc6dO6lcuXKhrz9kyBA2b95c4PLnn38+//nPf04+7tKlC0uXLi306wL8+uuvtGjRwu1YcnIyAA0aNACgcuXKtG3b1mtOgB07dpCTk0Pbtm2L9NqemjZtyr333ss///lPn2WK+7s6nWD9rKpowv1e1PvJXUm/nzQYUWElOTmZtWvX0qZNG3JycrjlllvcmkT37NnDoEGDeOutt4p0/alTp/qrqoXWr18/rybun376CZA3qjyXXnop33zzjVu5BQsWEBUVxYABA04e27hxIy1atDjZV1wYFSpU4LfffnP7YPEUjN9VQX9WFXzhfi/6+36Cot9Tej/5QSgmN9Ht9BuldNKzcePG2bp169qbb77ZtmvXznbp0sXWqlXL9urVyw4dOtRWqVLFTpgw4WT5rKwsO2HCBPv666/bt956y86ePTuEtT+1xYsX2+uvv95mZmZaa61NT0+3bdu2tSNGjHArl5SUZCtUqGB/+OEHa621OTk5tkuXLvauu+46WWbmzJnWGGNHjx5dpLqsXbvW3nfffUX8SQonJyfH1qlTx1533XVe5wrys6rQCPd70Z/3k7XFu6ci6X4iRJOehfxDVzcf/zGlNBjZv3+/7dq1q42Li7ODBw+2aWlp9r333rNVq1a1zZs3txMnTnQrP2zYMPvuu+9aa6198cUX7Z133hmCWhfcd999ZwcOHGiHDRtmL7vsMvv66687llu8eLG99NJL7ejRo+2gQYPsyJEjbUZGxsnzy5Yts1WrVrU9evQoUj3ef/99O3PmzCI9t6BWr15te/fubRs2bGijoqJsVFSUbd26tb300ktPfoBYe/qfVYVGSbgX/XU/WVu8eyqS7icNRnRz/48ppcFIYSxbtsw2atTo5OP9+/fbI0eOhLBGwTd+/PgiPW/w4MF206ZNfq6NKq0i6V4syj0VSfdTqIIRzRlRJdbChQvdFoSqUaNGCGsTfNbaIs8d8Ouvv9K8eXM/10iVVpFyLxb1ntL7qfh0nhFVYtWpU4fy5cuffJyRkcGcOXNCWKPgmjFjBpdddlmhn/f777/TrFmzANRIlVaRci8W5Z7S+8k/tGVElVhDhgxh/fr1vPPOO5QtW5aMjAwGDRoU6moFRXp6OmvWrGHgwIGFfu6uXbu44YYbAlArVVpFwr1Y1HtK7yf/MNJFpMKNMcbq/41SSqlgMsZgrQ36AkvaTaOUUkqpkNJgRCmllFIhpcGIUkoppUJKgxGllFJKhZQGI0oppZQKKQ1GlFJKKRVSGowopZRSKqQ0GFFKKaVUSGkwopRSSqmQ0mBEKaWUUiGlwYhSSimlQkqDEaWUUkqFlAYjShXBnj17WLlyZairoVSpp/diZNBgRKkimDRpEjt27Ah1NZQq9fRejAwajKgSIT09nV69elGxYkUaNmwY6urwzTff0L9/f5/nw62+SvlLuP1t670YGWJCXQGlCqJChQrMnTuXHj16UL9+/ZDWZcOGDTRp0oTY2FifZcKpvkr5Uzj9beu9GDm0ZUSVGJmZmaxYsYKLLroopPX45JNPGDRo0GnLhUt9lfK3cPnb1nsxcmgwokqMlStXkp6eHvI3lO+++45+/fqdtly41FcpfwuXv229FyOHBiOqxFi4cCHx8fGceeaZIavDmjVraN68OWXKlDlt2XCor1KBEA5/23ovRhbNGVFha/r06Xz66ackJCQQHx/PokWL6Natm1uZBQsWMG7cOH7++WeOHz/udq5JkyZs2bLFr3WaNm0agwcPLlJ99+3bx3vvvceDDz7o+Py9e/fSqVMnnn76aYYOHerXeitVHHovqoCz1uoWhpv815ReEyZMsM2bN7dHjx611lo7ffp0W7ZsWfvKK6+cLDNlyhRbuXJl+9hjj9nZs2fbW2+91Rpj7Mcff2x/+OEH+/vvv/u9Xp07d7aZmZlFqu8jjzxiDxw44PPa+/btszVq1LAjRozwe72VKiq9F0uX3M+e4H/mheJFg/KDQQIwAzgIpAEzgYQiXOchIAdYGOT628J67DH5H/XcHnvM/+V9lfGHpUuX2qioKJuYmHjy2MaNG60xxv7yyy/WWmvXrl1rK1as6FbGWmubNGliJ0+eHJB6/fLLL3b48OFFqm9KSoqdMGGC2/NOnDhhjxw54nbsv//9rx03blwAaq+CKkJuRr0XS9+9GKpgJCJzRowxFYAfgRbAMGAo0ByYl3uuoNdpAowF9gE2AFVVDsaNG0fTpk3p3r37yWNLliwhLi6Oc845B4BHHnmEq6++2q0MQHx8PMnJyQGp17Rp0xwz9wtS3y+//JJrr73W7Xljxoxh8uTJbsfq169Px44dA1B7pQpP70W9F4MlIoMR4FagMXCVtXa2tXY2cCXQEPhHIa7zBvAhsBEwfq+l8nLgwAHmzZtH37593Y4vWLCALl26YIwhNTWVb775xqsv11rL1q1bSUhICEjdfvjhB3r16lXo+gKsW7eOpk2bupX54osvaN++vduxpUuX0rNnzwDUXqnC0XtR78VgitRg5EpgqbV2W94Ba20SsBgYUJALGGOGAOcADyOBSNi3jIwf79TOK8f9Xd5XmeLaunUrOTk5nHfeeW7HFyxYcHJY3qZNm8jOzvb61rJs2TKOHDlCnz59/F6vFStW0K5dO6Kjowtd3+3bt5OSkuJ2/vjx4+Tk5Lgl1e3YsYOdO3dSuXJlv9dfBVkE3Ix6L+q9GEyRGoycDaxzOL4BOOt0TzbGVANeAh601h70c93UKcTFxQG4faPavHkzSUlJXHTRRRw4cIC5c+cCULFiRbfnPvfcc9x9993UrFnT7/XyNblSQeo7depUkpOTWbt2LQA5OTnccsstbrNG7tmzh0GDBjFmzBi/112potB7Ue/FYIrUYKQakOpw/EDuudN5HvjNWvu+X2ulTqtFixa0bt2a7du3A3Dw4EEeeOABjDE0bdqU6dOnc/XVV9OxY0fmzZt38nmvvvoqhw4d4qmnnvK65sKFC/noo4+46667mDVrFhMnTjw5JPD48eO8/fbbDBw48GT/9qRJk3jllVfcrjF//nwuvvjiItf3nHPOoV+/ftxyyy2ce+65JCUlceDAAXr37s2wYcM488wz+dvf/ka7du3884tUqpj0XtR7MZh0nhEPxphuSMJr+9OVVf5njGHatGk88MADrFu3DmMMkydP5tlnn2XUqFG0aNGCVq1a8emnn3L//ffz9ddfc+jQIZo0acK3335LTIz7n/TBgwf566+/uOGGG9i/fz/fffcdo0ePZv369YAksw0bNow33niDtLQ04uPjmT17NnfffffJayxbtowOHToQFeUduxe0viNHjmTevHlMnz6dyy67jLfeeotZs2YxatQo4uPjef7557n11lsD+8tVqhD0XlRBFYohPIHegD3AGw7HXwf2nua5G3LLVQGq5m6LgCW5x8o6PMcGYlPFl56ebrOysqy11v7f//2f/eabb9zOp6Wl2bVr19rzzjvPWmttdna2rVmzpj18+PDJMvfee6/98ccfg1dppSKQ3oslQyE/o3Ro72msB1o7HD8LCTZO5UzgdqSb50DudiFwfu6x252e5M//FPl7UP5Qvnz5k4luCxcuPJmkdujQIUD6mT/77DOGDBkCwNq1a0lISKBSpUqA/L8uXLiQHj16BL/ySkUQvRdLjlB8RkVqN81s4AVjTGNr7XYAY0wjJKg4XVZST9xHzhjgZSS/5m5gq78rqwJn9uzZ7N27l9atW1O5cmUqVqzI/v37mTt37sm+6uTkZDp06ADAnDlz3LLqlyxZQufOnU8OC1RKFY3ei+pUIjUYmQTcBXxujBmbe+xJYCfwVl4hY0xDJLh43Fr7JIC1dr7nxYwxaUC0tXZBoCuu/CslJYWNGzcSHR3NgAEDePvtt8nOzua22247WWbo0KFMmTKFPXv28M4777gl3hV0iXKl1KnpvahOxURql4AxJgEZntsbad2YC4yy1u7MV6YRsA0Yb6194hTXmocEI47rTxtjrL9/j8YY7a4JsqysLOrXr8+GDRuoXr06AJdffjlffvlliGumVOmi92LoFPSzJ7ec35qpIjYYCSYNRkquxYsXM2bMGBYtWsSrr77K3r17efrpp0NdLaVKHb0Xw4MGIyWYBiMl1/bt2/nkk08444wzOHDgAPfff3+oq6RUqaT3YnjQYKQE02BEKaVUJAhVMBKpQ3uVUkopVUJoMKKUUkqpkNJgRCmllFIhpcGIUkoppUJKgxGllFJKhZQGI0oppZQKKQ1GlFJKKRVSGowopZRSKqQ0GFFKKaVUSGkwopRSSqmQ0mBEKaWUUiEVE+oKKN+M8du0/0oppVTY0mAkTOkieUoppUoL7aZRSimlVEhpMKKUUkqpkNJgRCmllFIhpcGIUkoppUJKgxGllFJKhZQGI0oppZQKKQ1GlFJKKRVSGowopZRSKqQ0GFFKKaVUSGkwopRSSqmQ0mBEKaWUUiGlwYhSSimlQkqDEaWUUkqFlAYjSimllAqpiA5GjDEJxpgZxpiDxpg0Y8xMY0xCAZ7X0BjzuTEmyRiTboxJNsYkGmMuDUa9lVJKqdIkYoMRY0wF4EegBTAMGAo0B+blnjuVikAy8ChwKXAzcBj4yhhzVcAqrZRSSpVCxlob6joEhDFmJPBvoIW1dlvusUbAZuBBa+1LhbxeNLAdWGWtHeBxzkbq71EppZTyZIzBWmv8dr1I/RA1xvwAlLXWdvM4nghgre1RhGuuAzZZa6/2OK7BiCoR/voL1q6FjRth82Y4cADS0iAmBipWhPh4OPNMOPdc6NBBjiullCd/ByOR/FZzNjDL4fgG4NqCXMAYY4BooCZwG9LNM9JfFVQq0I4eha+/hu++g8RE2LKl4M+tUgUGDIBbboGuXcH47W1HKaXcRXIwUg1IdTh+IPdcQTwP3Je7fwy43lr7gx/qplTAnDgBn30Gn3wCc+bAsWNFu05aGnzwgWydO8OECdCjh1+rqpRSQGQHI/7wEjAVqA3cCHxkjDlmrf0qtNVSyttvv8GkSfD++5CS4lymXDnpgjnrLGjZEmrXhrg4yMmBI0dg1y5Yt05aUXbvdj1v+XLo2ROuvx7+8x+oVtBwXimlCiCSg5FUnFtAqiOtI6dlrd0N5L0lf22MmQe8AHgFI+PHjz+536NHD3roV0gVBDk50g3zwgswf75zmdat4eqroVcvOO88iI09/XWthRUr4O234b33ICNDjk+ZIoHKp5/KtZRSpUNiYiKJiYkBu35pTWC11tqeRbjmC8BIa20Zj+OawKqC6sQJCQxeeEGSUT01bAg33QSDBkkLSHHs3AkPPwxTp7qOlSsHH34I1xYo+0opFWl0NE0B5Q7tfQEZ2rs991gjYBMwpghDe6OAJUAVa20rj3MajKigOHoUXn8dXnpJRsbkFx0NV14Jt90GvXvLY3+aNQtuvhlSczOxjIGPPoIhQ/z7Okqp8KfBSAHlTmz2K5J4Ojb38JPIhGZtrbXpueUaAluBx621T+YeG4908SwB9iA5IzcDFwNDrLXTPF5LgxEVUMeOwZtvShLpvn3u5ypXlgBk5EhIOO38wsWzeTP07y//ggQ8//uftpAoVdro0N4CstamG2MuRpJQPwQMMBcYlReI5DLITLT5f6krgVHAYKAKEpCsBrpZa5cGofpKAdIdM2kSPPOMd0tInToSgPzjH1C1anDq07w5LFkiyazr1kF2NtxwgwRBnTsHpw5KqcgTsS0jwaQtI8rfMjLg3XfhqadkhEt+CQkwdizceGPBklEDYe9e6N4dfv9dHtepIwmvdeuGpj5KqeDSbpowpMGI8pesLEkMfeIJSEpyP1enDjz6qExCFqogJL+tW6FTJ1cOyUUXwY8/+j9XRSkVfvwdjETsQnlKlSTZ2ZIM2qqVjILJH4jUqiUJq1u3wp13hkcgAtC0KUybBlG57yILFkg9lVKqsLRlxA+0ZUQVVU4OTJ8O48fLpGX51agBY8bAiBGybky4+uc/4cknZb9sWemuadMmtHVSSgWWdtOEIQ1GVGFZK1O2P/aYLFyXX9WqMHo03HOPjJQJd5mZcMEFsHKlPL7wQli40NViopSKPBqMhCENRlRBWQtffSWtCatWuZ+Li4N775WtSpXQ1K+oNm6Edu0kMAGZtfXGG0NaJaVUAGkwEoY0GFGnYy18/70EIcuXu5+rWFFaQUaPhurVQ1M/f3joIfjXv2S/Vi0ZaROsIcdKqeDSYCQMaTCiTmXePAlCFi1yP16+vCSkPvggxMeHpm7+dOSIJODmDUV+5BF4+unQ1kkpFRgajIQhDUaUk8WLYdw4CUbyi42VicoeflhWzY0kU6fKyr4gLT7btkkriVIqsujQXqXCmLUSfFxyCXTt6h6IlCkDd9wBW7bAK69EXiACMHiwayTN0aPw7LOhrY9SqmTQlhE/0JYRZS18/bV0Syz1WDAgOhqGD5dZUxs2DE39gumLL2TBPpChvtu368ysSkUabRlRKozk5MCMGdChA1x+uXsgEh0tI0p+/13WlykNgQjI7yFvnZqMDGkFUkqpU9GWET/QlpHSJyNDVqudMEGGteZXtqy0hIwZA40bh6Z+oTZ7NgwYIPtxcbBzZ8kbrqyU8k1bRpQKodRUGb7auLG0euQPRMqXh1GjJGnzzTdLbyAC0jpy5pmyf+gQTJwY2voopcKbtoz4gbaMRL7t2+Hll2HyZEnMzK9yZbjrLglEdOSIyzvvwM03y37durLeTpkyIa2SUspPdGhvGNJgJDJZKxOUvfgizJwp+SH51a4Nd98tI2SqVQtNHcPZiROSJ7N3rzyeOROuvjq0dVJK+Yd20ygVYOnp8q2+UydZc2X6dPdApHVrePdd+ab/yCMaiPgSGwu33up6/PrroauLUiq8acuIH2jLSGTYvFlyPd59V3JDPPXuDfffD336gPHb94HI9scf0KiRK5j7/Xdo0SKkVVJK+YG2jCjlR5mZ8Pnn0LevfEi++KJ7IFKuHPz977B6NXz3nZTTQKTgEhIkmTXPm2+Gri5KqfClLSN+oC0jJc+GDdIC8uGHrpyG/Jo0kVyQ4cOhRo3g1y+SzJkDl14q+/HxsHu3JrIqVdJpAmsY0mCkZEhLg08+kXwQz5VzQVo8+veXxev69IEobTf0i+xsSWTdvVsef/ml/J6VUiWXdtMoVQiZmfDNN3DDDVCnjixQ5xmI1KkDDz0k84N88QX066eBiD9FR7sWzwP44IPQ1UUpFZ60ZcQPtGUkvGRnw8KFMkPqjBmQkuJdpkwZWT/lppukFSQmJvj1LE3WrXMtoBcbC3v2QNWqoa2TUqrotJsmDGkwEnrWws8/w8cfw7Rp8OefzuXatpUA5PrroWbN4NaxtDv3XFi1SvYnTYJbbgltfZRSRefvYES/D6oSKzMTFiyAWbNkRMyuXc7l6teHQYNgyBBo315Hw4TK0KGuYOSDDzQYUUq5aMuIH2jLSPAcOQLffguffSaJkAcPOpeLj4eBA2HwYOjSRXNAwsGePRIYZmfL4127oF690NZJKVU02jKiShVrZaKsOXMkCJk3T6YZd1KtmqwU+3//BxdfrHkg4aZ2bejeHX78UR7PmiVr+iillL5dq7Bz6JB8YM2ZI9uOHb7LNmgAV10lW9euOn9FuLv2WlcwMnOmBiNKKaHdNH6g3TTFk54OS5ZAYqJsy5dDVpbv8m3auAIQzQEpWfbskRV8rZWus7/+0pWOlSqJtJtGlXjp6bB0qXvwkZnpu3zlytCrl8z/0bevTKClSqbatSWHZ9EiWa/ms8/gtttCXSulVKhFdDBijEkAXgJ6AQaYC4yy1v5xmud1Am4HugH1gP3AQmCstTYpkHWONNbK6rbLlkkAsmyZrPNyquADpMWjXz/ZLrhAu18iybXXSjAC0lWjwYhSKmK7aYwxFYBfgWPA2NzDTwEVgLbW2vRTPPd5oAswBViLBCTjgFrAOdbaXR7ltZsmV2qqBBs//eQKQJzWfvF09tnQo4dsF12kTfeR7I8/JNcHJMl4716oXj20dVJKFY5OelZAxpiRwL+BFtbabbnHGgGbgQettS+d4rnx1tpkj2MNgO3AU9baxzzOlbpgxFrp71+1SrZffpF/k5IK9vxWraBnTwk+unfX4KO06dxZAlaAKVNkDhilVMmhOSMFdyWwNC8QAbDWJhljFgMDkO4bR56BSO6xncaYZKBuICobzg4ckFVu829r1hSsxQMgLk4+fM4/X7pcOnfWb8Kl3RVXuIKRr76K0GDk0CFJilq2DDZulIlVjhyRSL5sWVkUqV49aN0aOnSQvsm4uFDXWqmQiORg5GxglsPxDcC1hb2YMaYV0k2zsZj1CksZGTKEdutW2TZudAUeBQ06QHI72rSR99W84KNVK510TLm77DIYN07258yRidCio0NbJ7+wVsYuv/YafP2170lxANaudX8cHS03TL9+MmFO69aBratSYSSSu2lOAP+21j7icfwpYIy1tsApkcaYGOAHoCXQ0lqb5nE+7LtpcnIgOVn66/MHHXnbzp1SpjAqVYJ27WTNkfbtZTvrLPnSp9SpWCuNAn/9JY8XLZJRNiXa0qVw773ey0IXVdu2stz0kCE6Va0KO9pNExr/Bc4H+nsGIqFmrbQG79vn2nbvlqBj1y7Xv7t3S+tHUZQrJ60bZ53lvjVrpi0eqmiMkdaRyZPl8VdfleBgJD0dHngA3nhDbsj82rWDSy6RbphGjWSpYmPg2DGJxLZvl4SrFSu8W0rWrIEHH4SHH4a//Q3uvhu6ddOJdVREiuRgJBWo5nC8OnCgoBcxxkwAbgWGWWvn+io3fvz4k/s9evSgR48eBX0JQJqpDx+WtVYOHoS0NOf9/fvdA4/k5KIHGZ7q1YOmTWU780xX0NGwYYQ0oauw0r+/ezDyzDOhrU+RbNsGV18Nv/7qOhYbK0tD33OP3EgFtW8ffP89zJ4t2/Hjcjw7G2bMkK1tW7j/flnzQMe7qyBKTEwkMTExYNeP5G6aH4Cy1tpuHscTAWut7VmAazwKPAncZa19/RTl7M03W7KzcdyysiRgSE+XL0THjnnvn27eDX+oVk0WKktIgCZNXIFH06bQuDGULx/4OiiV5/BhqFHD9be/c6f8bZYYv/wCffpASorrWP/+ki9S3Jn5Dh2SxXvee0+SYD01agQPPQR//7sEP0oFmQ7tLaDcob0vIEN7t+ceawRsQnJGfI6myS17D/B6uRFmAAAgAElEQVQy8Ii1dsJpyloI3e+xYkUZGlurlqxWW6+eBB15gUf9+nKsUqWQVVEpR717w9zc9sa33ipBE6D99JNMB5y3bHSZMvDf/8Ktt/q/G2XdOrn2hx/KN5f86taVLqLbb5f+VKWCRIORAvIx6dmTQEXyTXpmjGkIbAUet9Y+mXtsMDAVmAM8jszemifNWus2osYfwYgxMu15lSrSrVy1qvd+lSpQs6Yr8MgLPipUKNZLKxUyL74ovQ4AAwfCtGmhrU+B/P67jHpJTZXH1apJP9MFFwT2dVNT4fXX4aWX3FtjQL5xPPaYtJToctUqCDQYKYR808H3xn06+J35yjQCtgHjrbVP5B57FxiGexCSJ9Fae7HH69iJEy3R0fjcYmOlG6RCBfk3/36FCjICRfPSVGmzdq2kQYDMPZOcHOZJ0fv3y5j1rVvlcY0a0rRzzjnBq8ORI9KM9MILsvJgfi1awJNPypz7Yf2LVCWdBiNhqCQM7VUqHFkri+ft2yePV66UoeJhKTtbckR+/FEely8PCxZAx46hqc/x4zBpEjz9tPdkQO3bS0Zw3776LUcFhL+DEQ2dlVIhY4ysyJxnrs/xamHguedcgYgxMHVq6AIRkByRu++WVpqnn5Z+3DyrVsGll8LFF7umulUqjGkwopQKqRIRjCxf7poyFuDRR+Gqq0JXn/wqVoRHHpFhxmPGuA+LS0yU9RcGDoRNm0JWRaVOR7tp/EC7aZQquvyr+JYrJ3maYTUwJDNT+o7WrZPHF14I8+eHb6Lon39K3sikSdK1lCc6Wkb7/POfsi6OUsWg3TRKqYiSkAAtW8r+8eOweHFo6+PlxRddgUiFCvDRR+EbiIAM933jDVlYauBA1/HsbHjzTZk6edw4mctEqTChwYhSKuTCtqsmKQkef9z1+IknZIbAkqBFCxkrvXw59Mw3x2N6Ojz1lMx8+PLLp17MT6kg0WBEKRVyYRuMjB0r0ySDrDMzcmRo61MU550HP/wgyyO3a+c6npIiC/udeaa09hR2pUyl/EhzRvxAc0aUKp6DB2XKjpwcGaiyf7/MOxJSq1a5jzNeuBC6dg1dffwhJwc+/liCrKQk93Pt2sGECTocWBWI5owopSJO1aquUbLWwqJFoa0PICNT8gwYUPIDEZCJ0K6/Hn77TbpoatRwnfv1VxkOfMkl8PPPoaujKpU0GFFKhYWLLnLtL1gQunoAEg19/73sR0XBs8+Gtj7+FhsrXU5bt0orSf41JebNk66d666DzZtDV0dVqmgwopQKC927u/ZDHow8/bRr/8YboVWr0NUlkKpUkWHAW7bIYnvR0a5z06fDWWfBiBHe084r5WeaM+IHmjOiVPEdPCh5ItbKZ2JqqiweGXS//AIdOsh+VJR0aTRvHoKKhMCmTTKh24wZ7scrVJAVDUePhri40NRNhRXNGVFKRaSqVV2DPbKzYcmSEFUkf5fMwIGlJxABGQ48fTosW+beVJWeLi0oTZvCq6/qcGDldxqMKKXCRsjzRpKS4NNPXY8ffjgElQgDnTtL7sjXX7uWVQYZ5jRypHRbTZ2qw4GV32gwopQKG/mDkfnzQ1CBN95wfcD27u0+L0dpY4yMrlm1Cj78EBo2dJ3bvl1G5bRvL106GpSoYtKcET/QnBGl/CM5GWrVkv0yZSAtzX3dt4A6dgzq14cDB+Tx7NlwxRVBevES4MQJCdaeekomTMvv7LMl1+S669yTYFXE0pwRpVTEio93DVzJzJSZzIPm449dgUjjxnDZZUF88RIgNhZGjZLhwI8+6j4ceP16GDJEgpIPPoCsrNDVU5VIGowopcJKyLpq3nzTtT9ihH7D96VKFWkdSUqChx6CSpVc537/XYZCt2wJkydDRkbIqqlKFg1GlFJhJSTzjaxf75p1tGxZGD48SC9cgsXHy8ijHTtkFeAqVVzntm2DW26Rxfief17625Q6BQ1GlFJhpVs31/7y5UFq8X//fdf+gAHu06SrU6teXVYzTkqS4b/VqrnO7d4NDz4IDRrAAw/Arl0hq6YKb5rA6geawKqUfzVoAH/8Ifu//CKDNgImKwsSElyzjH71leaLFMfhw/D66/DSS7B3r/u5mBjJLRk9Gtq0CU39lF9oAqtSKuJdeKFrf/HiAL/Yt9+6ApHataFPnwC/YISrXFkWGUxKgkmTJH8kT1aWJLi2bSvDhr/5RocFK0CDEaVUGOrSxbUf8JlY33vPtT90qHx7V8VXrpzkjWzYAJ9/7r3q8Zw50gLVsqWsIKx5JaWadtP4gXbTKOVfK1dCx46y37ChfMkOiLQ0mdgkb9THunUyPFUFxrJlktA6a5YsQpRfxYoSDN51l/4flAD+7qbRYMQPNBhRyr8yM2WtmvR0ebxrF9SrF4AX+ugj+QAEOOccmW1UBd7WrZJXMnmyc4tIz55wxx2STFy2bPDrp05Lc0aUUhGvTBk47zzX46VLA/RC06e79q+7LkAvorw0bQr//reMtnnrLWjd2v38vHny/1G/vozC+e230NRTBY0GI0qpsJQ/iTUgeSOHDkneQp6BAwPwIuqUKlaE226DNWsgMRGuucZ9srnkZHjhBZmWt1s3SX7Nay5TEUWDEaVUWAp4MDJ7titX5JxzoFmzALyIKhBjZLa7GTNkEb7HHpNWkfwWLZLZXevUkRlyly3zzjtRJVbAckaMMY2As4HKwH5gh7V2c0BeLMQ0Z0Qp/0tJgZo1ZT8gi+YNGCABCcAzz8DDD/vx4qrYsrPhu+9kePAXXzjPftesGdxwg2xNmwa/jqVY2CewGmOaAh8DrYBU4DhQCagOrAcGWWu3+PVFQ0yDEaUCo1UrV7rAwoXeo0OL7NAhGUVz4oQ83rxZW0bC2Z49Mkvu22/DFh8fHxdcIMnI112nM+gGQUlIYH0AGAHEWWsbWGtbWGvrIgHJg8CjAXhNR8aYBGPMDGPMQWNMmjFmpjEmoYDPfcYY850xJsUYk2OMuTHQ9VVKuQvY5GfffusKRLSLJvzVri0TqW3aJLklN90EcXHuZZYule6bOnWk1WvqVJkNVpUIgQhGFltrV3g2FVhrs6y1PwDzAvCaXowxFYAfgRbAMGAo0ByYl3vudO4CYoEvch9r04dSQRawvJEvvnDtDxjgxwurgMrLLZk8WVpLPvkErrjCfaK6zEzpfrv+elnM76qrYMoUaQ1TYSsQ3TSvAM9Ya/c6nEsAHrXW3u7XF3Wux0jg30ALa+223GONgM3Ag9balwp4naa5z/m7tfYDH2W0m0apANi4Ec46S/Zr1oR9++TzqFiys+GMMyQpBWDFCujQoZgXVSGVnCyByUcfyeqKTmJjoW9fGTV1xRXuqwyrQisJOSMdgRnAESAFSAcMUBuIB4Zaa3/064s61+MHoKy1tpvH8UQAa22PAl6nGbAJDUaUCrqcHOn+P3hQHm/dKqvSF8uiRa6lgevUkRnVonRgYcTYvBmmTZM5ZH791blM2bIysdqVV0pgklCg3nuVT1jljBhjrjTGuC3kYK1dAbQE7gU+AhYAn+c+bhiMQCTX2cA6h+MbgLOCVAelVDFERUGnTq7Hvr70FsqXX7r2L79cA5FI07w5PPoorF4tOSbPPOO97HNGhuQN3XmnLBHdvr0MJ165UocLh0hx78LPgAs8D1prT1hrv7fWTrLWPmutfcNaO89a6zA2K2CqIaN5PB3IPaeUKgE6d3bt+yUYyZ8vcvnlfrigClvNm8uQ7V9+kRaTZ5+Fc8/1Lrd6NTzxhCyIVL8+3H67/J0cORL8OpdS/vhKUMYP11BKKUd+DUa2bZNVZEFWle3Vq5gXVCVGs2bw0EPS+rFzJ7z2muSQlPH4CPvzT5mi/soroXp16c6ZMEHWLcrJCU3dSwF/rJV9rTFmHJITsgOYBbxrrc3ww7WLIxXnFpDqSOuIX40fP/7kfo8ePejRo4e/X0KpUil/MLJqlbSwF3nttK++cu1fcglUKMjAOhVxEhJkGPCIETLK5rvvZATOV1/BgXwfD5mZMpQ4MVFaWGrVgj59JIjp00celxKJiYkkJiYG7PrFSmA1xuQAGcgkZ8nIMNqewJ/A1dbajf6oZBHrdqoEVmut7VnA62gCq1Ih1qSJzBIO8NNP7nkkhXLFFa6ckf/+V3IGlMqTlSVjyL/8UnJK1qw5dfm2baXlpGdPuOgiqFZ6MgDCKoE11z+ttcOttQ9aa68C6gKTga+NMfF+uH5RzQbON8Y0zjuQO7T3wtxzSqkS4vzzXftF7qrJ+5abp0+f4lRJRaKYGAkqnntORuL8+Se89x4MHuw8q+uaNfDKKzKXSY0ako9y//0SzKSlBb36JVlxW0bSgButtZ85nOsODLTW3lWM+hVZ7sRmvwLHgLG5h58EKgJtrbXpueUaAluBx621T+Z7fndkKHJt4FXgNWA+gLV2hsdracuIUgH0yiswapTs33ADfPhhES6ycKF80AA0bChNLcWetESVGtnZkgj77beyLV0qx3yJipLgpEcP6NJFZvCLoG6dsJpnxBjzObDbWjvCx/k3gzHBmS+5k6y9BPRG5jqZC4yy1u7MV6YRsA0Yb619It/xeUD33Ic29/kgXTz51rjWYESpQFu2TJYeARkgsWlTES7yz3/Ck7nfN269FSZO9Fv9VCl0+LDMWZOYCPPmSWLs6RJcmzWTwCRvO/PMEju0PNyCkTbAMuQDfpLD+f+GqmUkmDQYUSqwjh+XpUgyM+VxSooMdCiU88939fFMmyYzcSrlL2lp0vo2b54EKKtWnX7OkmrVpMXkwgsl2u7QwXvNnTAVVsEIgDHmMmAasBZ4H/gJmX21F3CRtXZwcSsZ7jQYUSrwzjsPfv5Z9r/5Bvr1K8STU1NlPvmcHOmaSU7WlV1VYKWmSnCyaJGs8rhihQwFOxVjoGVL+WPv1Em2du1kGHqYCbtgBMAY0xx4FrgS13DhJciImn3FfoEwp8GIUoF3990yAAZg/HiZMLPAPv0UrrlG9jt2dEU1SgXL8eOSc7J4sWvbv//0zytTBtq0kcAkL0hp1cp9ccAQCMtg5OTFjKmKTAWfaq0tSq9uiaTBiFKB99FHMHSo7F96KXz9dSGefPvtMpEVwCOPwNNP+71+ShWKtbBliwQlS5bImPV1606dFJsnNlYClHPOka1dOxlmHMQunrAORkorDUaUCrzNm6FFC9mvUUN6Wgo8GKZpU5l9FaRPXyclVOEoPV1yTX7+2bVt3lzw5zdt6gpQ8rZ69QIyaizowYgx5m/AMGAqMNtae8JfLx4pNBhRKvCslbSPvAkyN2+WwQmnlZQEjXOnG6pQQS4QGxuoairlX6mpkm+SF5ysWCErTRdU1apw9tmytW7t2q9Vq1hBSkhaRowxZwJDgP7AemAK8L21VifqR4MRpYLl0kthzhzZ/+gjuP76Ajzpvfdg+HDZ79NH5ohQqiRLSZFJ2Vavdm0bNhSsiydPjRquwCR/oFKzZoGe7u9gpEAZMNba34B/Av80xpwHXA88Z4xZAEy11i71V4WUUsqXzp1dwcjy5QUMRubPd+1r94yKBDVqwMUXy5bn+HEJSPIHKKtXy3woTlJSYMEC2fKrWVNG9HhuTZt6LyroR4VOx7XW/gT8ZIyJBi4GbjPGvA58DUyx1m7wcx2VUgoo4gq++YOR7t19l1OqJCtXTmZ8Pfdc1zFrpUtn/XpJjl2/XrYNG+DoUefr7N8v2+LF7sejo2WRqJYtZbI2P/PX0N5ySBfOYKABMBP42Fr7R7EvXgJoN41SwZGS4mpFLltWFlw9ZfrHzp0y9TtA+fJw8GAxlvxVKkLk5Mi9kRec5G0bN0oSbQEYCO/RNMaYKsA1wCAgFvgfMM1ae+CUTyzBNBhRKniaN5cRkSDLg+RfRM/Lhx/CsGGy36sXfP99wOunVImVkyMtKb//Lttvv7n2/3BvW/B3MOL3WVOstWnAO8A7xpjaSGvJbGPMQWREzmd5i9QppVRhde7sCkaWLz9NMKJdNEoVXFQUNGggW+/e7ueOHpUhbHnBSaFmHSzAS/v1ah6stXustS9ba7sCo4BmSEuJUkoVSf68kZ9+Ok1hDUaU8o+KFWXekkGDZNFJP9NJz/xAu2mUCp6ffpKA5BxWkVAfZi+oCgkJ3tNj794N9evLfrlyki+i84so5Rf+HtpbMtcuVkqVWu3aSQ7qR9zA7F3nSoZ/+fJy4u67Xc0l+VtFLrhAAxGlwpgGI0qp8JOVBbNmwd/+5pXdHxsrrcXJxLuXX7NGVtJbv16OaReNUiVGkRNYjTHtgb5AO6AxUAVJsD0IbANWIrO0rvFDPZVSpUFODvzvf9InvXWrHPvf/+Cmm9yKde4My3/qTDVSaVwpmbgjf8mJ2Fi4+mrZX7jQ9QQNRpQKa4XKGTHGxAB/B8YANYBFwCYgFUhBWlqq525nARcCO4F/A+9FamKF5owo5QeJiXDPPbB2rfvxjh1lTY58pkyBG26Q/b59Yc70w7BsGfz5J9x4o6w/U6OGFIiJgbQ0mDRJhvlWqxb4n0WpCBeS6eBzX7gV8AGwDplDZPXp1qbJDV7OA+4FbjfGDLHWbi1GfZVSkWrtWvdApFo1uOMOuP12r6KeI2pspcqY/EMRlyxx7Z97Lnz9NYwaBU8+CS+9JJFMAFYyVUoVTYFyRowxFwIvANdYa4dba38pyCJ51tosa+0Sa+1AZOXfN4wxHYtXZaVURLrzTujSRYYQjh0L27bB00/LSBkPTZu6Gj5SU13zjpyUfyrr88+HMWNkPyVFWkf69YPt2wPzcyilCu20wUhu60YvYIC1dmdRX8ha+ztwZe6mlFLuoqJkKd7Nm6UFo2pVn0WNgfPOcz32WqcmfzDSrRv8618ykVOe776TVUrzJ7kqpULmtMFIbuvGE9baLABjTI3cAKXQrLXHrbX+ny1FKVVyfPopTJ/ufK5RI6hTp0CX8bloXkaGe45Jly5w7bUyymbUKFf3TJ060KlToaqulAqMAg/tNcaUM8Z8CSQDKcaYWzzORxljavi7gkqpCLFvH1x3HVxzDdx2G/z1V7Eu57NlZNUqWU4doHFjV3BTqZLkiyxdCm3bwjvvQIUKxaqDUso/CjPPyFigN7AKOApMNMbcAGCM6QXsAvYZY/4yxvzD7zVVSpVM1sLHH8NZZ7laRA4ehHHjinXZ/MHI6tWu+MOti6ZLF+8ndu4sActFFzlfODOzWPVSShVeYYKRvwFdrLUdgPrACGCCMaYZ8CkQhwzxPQNJVC3eO41SKjI8+CAMGSLJo3luugleeKFYl61RA5o1k/3MTAlIgNMHIyD5KU6OHpUZ1Z55RiZSU0oFRWGCkT3W2hUA1toca+2bwIvA68CrQFVrbU2gJTATeCx3YjSlVGk2aJDrw79BA/j2W5g8+ZQJqgXllTdirfuwXl/BiC9jx8KGDfDoo3LxNTpno1LBUJhgJMPh2GtAnLV2bF6Cq7V2c+5Q3veQ+UWUUqVZx47SOjJiBKxbB336+O3SXiv4bt8Oe/bIgbg46RoqqIwMySfJ88svUvfHH5dzSqmAKdbaNNbaE8BiH6dHA+cX5/pKqRIkLU2SVJ088wy89hpUruzXl/RqGcnfRXPBBRAdXfCLlS0LixbJMOC8RfUyM2H8eJg3zx/VVUr5UJhgxNdd7fiVwVp7EJkiXikVybKzYeJEaN4cRo50LhOg2U7zVvAFWcrm2A8FyBc5lZgYacVZvVqCGZBupr59i19ZpZRPhQlGLjTGPG2MudgYU9C1uI+fvkhgGGMSjDEzjDEHjTFpxpiZxhjvqRydn1vOGPN87sigdGPMEmNMt0DXWakSJTsbPvlEhsn+4x+QnCyL2uXP2QiwvBV882TOL0a+SH5nnikL7b36KvznP85ldD0qpfymMMFIBeBhYC5w0Bgz3xjzOJBgjCkbkNoVkTGmAvAj0AKZhn4o0ByYl3vudCYDtyDDmfsDfwHfGmPaBabGSpUw1kLXrjB4sCR85klIgCNHglqVvK6aShymUtI6eRAV5T72tyiio+HuuyE+3vn8LbfIwn67dhXvdZRShQpGVgGNgRuBj4DawDhgCJBmjFlojHnGGHOZMaZK7nNCtRLVrUhdr7LWzrbWzkamoW8InHIOlNyA4/+AUdbaydbaecB1yOrDTwS22kqVEMZAz56ux5UqSaLnb7/5NUG1IPKCkY6sIIrc1orWraVOgfL77/Duu9Jq0rSpLLy3eLG2lihVRIWZ1n2VtXYH8GHuhjHmDOCifNuDwENAjjFmA/LhHwpXAkuttdvyDlhrk4wxi4EBwEuneW4m8Em+52YbY/4HPGSMKWOt1VmRSpGcHJlyIjPTtZUr55yL+eefMqDDs3yTJvL56GnNGunVMMZ9a91a1nfztGuXLApXrpxrq1xZ5twoV87/PzsZGZKM0aqV97n77oP334fhw+Hee10r1wVZXjDSmeXeBwNl6lRX4JGRAVOmyHbJJTB3rt9fzlo4ccL5//jgQZgxQyZ9y9tOnJCR0/ff711+/35Zf9BaaUCKjpatenVJl/F0+LCMxM4rFxMjW1yczLLv6fhx+ZvOKxcTA2XKSN2d/oyys+HQIffyMTG6qHJpU+BgxFp7i8OxvcD03A1jTFWgGxKY9AT8mzpfcGcDsxyObwAcbh+v526z1nrmu2wAygLNgI3FrmEpceyYvNF4fjhXq+a8BMmWLfIBnb9sZqZ8OF94oXf5+fPh88+9r9+3r8yz5WnqVHjlFSmT/zk33QSPPOJd/oUX4IEHvI/ff7/znF1Tpji/od93H/z7397Hf/hBznkaOdI5GPnsM+k58DR8uMxu7mntWpnWo3596UFp3lx6HU75Rn/okIwe+eILmDlTPnW2b/eeKKxmTUhKkk+aEMpbwbdzSr5gpLhdNKczfrwkuD75pHuOTIcOxb70jh0SLOzaBbt3y0jlAwckjWXtWu/y+/bBrbd6H2/c2DkYOXQIXn7Z+3iDBs5/uykpEms6lXcKRvbulZjMU0IC7HRYanX3bmjo8LW1USPnhZV375Z0IM9gp149+PJL7/LJybL6gGf5+HgZOOUpLU3eIzzLV60KQ4d6l09Pl/vYM5iqUMH5zyEzU36GqCj3LSZGbilPOTkS7+Yvm/elJZIUacE7X3JH0HyRu2GMWenP6xdCNWQ2WE8Hcs+dSvVTPDfvvJcdK/eTbWLIstFk2Wiq1ipL3Qbev96dO6UlOytLvhHk/du0KbR3mCJu9Wr5wPUs36mTrILu6ccfYdo097LZ2fLhPGyYd/kZM6Sl2bP8//2f84fwxIkyL5Rn+TvvdP5wfv11GD3a+/i998KLL3ofnz3b+Q101CjnYGTlSlluxFO1as7ByN69ufNRePA1ItXXyFBfk3P6+lz2Vd5Xq76vN5rjPlLCq/n4q16wwPv/sVo1uP12GW3rJidH/lASE90rfPAgLFvm/B8Q4kAEclfw7WTpPCeILSPGyA3Yr5/8Eb7xhiTv/sNHL/Dzz8Off5Ld/WI2xnVmyZZaZGTAXXd5F83IgEmTvI+nOr0r4btFLCfH+bivyWd9/a1nZzsfj/Hx6eHrb72w5X3dAydOSMDmKS3NufyRIxLEe2rUyDkYOXAAHnvMubxTMLJ3L1zpsBZ9w4YSq3v64w95v/fUuDFs2+Z9PCnJuXyTJtJo6VS+fXvvYKdRI/dpdPLXp08f7/IJCfJ+7Gn3bufjxeXXYMTBwQBfP2w07Oie5Laoze3UXfOGV7lNYybT6X+jySKGbKJP/vtbx6Hw81Ne5Xe9+imd3n3hZLm85xy+6HLo5/1OdnDWPDq99ZFX+azULjDM+2tMxvJVdFrwg1f5mCZnA96jEcrsTqJT8nqv8pX31QW875iK2YdoQCqZlHHbsk/E4vTn5+uzzddyIcEqn/ftKG8rX965fL160qKRv2yZMnD22c7l27aVb23Wum++Pkvr1oXu3V3N8ceOyZtwrVrO5fPnVsaQSVO20ip1I1UPdQAauBeOiiL9UCYVPD8dGjWStv0w1rvVLurOkYX3jpepRLnCTHZWXB06wNtvy8gbh4X3UlLAPv8ONZN/I/rll2kNVKIha8qdh+3/HKZxI7fy9eo5v4yvQLRKFWnZy+u2K19ehjv7ClCrV5dWOmPkby3vS0WVKs7l4+IkTzfvi0deeadv8SAjnHr2dLU8ZmXJVreuc/mcHGl1yF8+OzvwwU6oyudkZlODVKLIcdtq50QB3r+knGMnaM0mr/JnZJQFvMdUZB86SseDS7zKVzUVAO8mq4z9h+j42+de5cv/FQcM8ip//K9UWLTe+YcrhkAHI9cE+Pq+pOLcAlIdVwvHqZ7bwOF4XouI4/PH59vvARgf07KUzUqnmkOMlnTcOW6LO/InF+Idzs5PcQiVgZp713M13u3183dm4NRDVX/HYobg3QQy/7cROAUjTTd+yVd49xPM/2UEMiGvu7ZrPmIHd3odX/Hz7YB3sNY96X2Syz1KdnRZsqPKkBMt24H9g5B0JHeXRn3LxnbvYsuUgRjXp39Mve7AQK/yg1qtof99C4iKLUNU2Rj5t1wZyrVtCZzrVX7ENXu5s/MfmLIe0UWVKjj9iQ0cKFtB9eolW0ENGZKvxScryxWNlC8PeOdsDDn0JrfW+ZDKB3dR7difxCDvnMuOT0IGjLlbUL4f/ZjPKtOe3xr2pczVV9LtgfM5o3Z4twl3L+9q7lpXriMdCzPZmb/4WAE4evdOqib/5nasETtodHwHfx55w+vjp0J5y4ZutxN1RjzlmtWnUsu6VEqoTmyd6oB3kFWliuR0FFRcnHPXoC/x8dJtUVD160sL7UnWSsSRnY30dLtr1iCD1BV/uEUjNjOL7KgyOH3YNq55mL2vfUtORhbZJzKxGVnkZGTlJiz/n1f5OmX289s1L2Ez5fo2Kwsys8ipUROnMQk10v/g92b/wGRlEpWdhcnOwuRkcaxMPWCGV/lKe7aQEtuN6JxMom0W0SX6/KIAACAASURBVDlZRNks9iU3Bbw/tGN3b2M/LbyO/7GnGbDZ63jMnztZS1uv49v3Ngc2eR2P+ms33+OdRL59v4/y+/bwId7N5tsPNCd/MJKYmEhiYiKpW1JIm7/Kq3xxBTQYye22CYX1gEO6IGchuR+ne+5VxphyHnkjZyETvG1xetLIqOrSTmCziCab1ZWcRztXr+Lc5lmjlvObZ73azuUTmjj/1zVv4lz+zNbO5duenZ2b8ePu3E7O9enc0bl8tx7O5S/slAlTvI93PN+5iaJtwzQ4vtvreIP4ro7lm2X/Dr9+4n2iFTgFI/Eb5hP/4j3e5e+8Ey7xDkaiZkyTr4VO5f/7X+/jr70mfUqeTSM33wxPebd8MWWK9Fd5No0MHercv/XSS7La7fHj7u3n48c7ti23qfEn/OU970f7cs5pT88duIUbGc4+ewYkAS9C1MvyxX/4cMenhIVWh1xdNPOOdqb18QAl9PpgrXSpOnW1Vm1Ri3tazKHBpu85n2V0NCspZ4+TWqMZZWo7JP0eOkSrhRO9j8fFOfdF7N8vSRqeTSNnnOHc35OcLElJUVGu7OzsbGlee8P7CwK7dsF117maRvK2evXgm2+8y2/ZAuee697UAbKq4WbvD1uSkqBlS7dDBohp3hw2eX94lknZQ607HSL+Zs1gjHcwUinrIC1nevZJ5pZ3CEaqVzhO9S0OP1dF5y+AdeoAJ/Z4HU+IP+FYPqGhcz9ZQj3nfrVGTZzLN2rgXL5Bo8Jdv26Cc/m6td3L9+jRgx49enBs7RZOVJzE+xN9Tb5eNIFuGQmV2cALxpjG1trtAMaYRsCFwJgCPHc8Mpz3g9znxiAh4re+RtJUy3afbNbXPPitX7sDnhvmlQTS2scwxKYPXweDOnolaTRp4NR4A3WG9oJmk7zKn5F/Zqh8qvZsD4fu8ypf+WKH/AAgtmUjuOwyr/pHNXe+UalQQb4qOQ1HcRLq/pjils/IcLVLHzvmOu5r7o29e2UNFE+7vQMyQD71jh71Pu4roaB+fffHCQnQqhWxbVt6Fc3JgQ59a7IvB/atdz/ulEwbTsqvcQUjS3I60211cOp85IgkRb/xhgQjP/0k+VxuypWjx7N9OXasL016Qrn4TFi3jmopKeA0hYmv/3tf/S5Hjzov6OeUFZpX6Y8/9j7eqJFzec81e/Jfx0lUlAzB8RRu/SW+7u1g1KdGDe8kjTPOcC4fGysZ/B7ljee9nSu6cgVpbvUoH+M0YgCIrRknQ9M9ysf6mF+nfJ2qlL+8K0x8zrm+RRSQYCR3htYPgQ65/8YiQ4OnBeL1HEwC7gI+N8aMzT32JDJXyFv56tkQ2Ao8bq19EsBau9oY8wnwsjGmDPL98A5kmLJ32F1YsbGudS8Kok4d52Envpx9tu8EBScXXSRbQQ0YIFtB3Xqrc6q/L//4h/RzeA6n8dVB3b+/dEZ7lm/nY366du1kwbb8wVFWlnyTcxIfL+fyl83M9D2MtbBvWL6y9HxltuYP4qKi5HFcnO/grn9/GRlTv758k/WV7JJ7ueefl23XLhlM87//yeeK05BMkNEOjRv7vGRwZGXBihUnHy6nM8uXBzYYSUuTxO+XXpKExzxvvOEQjABXX53/URnnJpQ8tWrBW2+5D6dJTYXatZ3L+0om8ZWp6utvy1emamGzuJ3+1vOGgDgpV06yMT2Hr/hKMqlUCa65xru8r/eIatWkVdKzvK8kmdq14auvvMv7unfq15cx/Z7lfd3zDRsWLgerfn3nYVS+1K0L339f8PK1asGHHxa8fM2acMUVBS9fQMYGYJIeY0xLZPjrfmttrdxj3ZBJyBzGSvhf7tTvLwG9kVa/uchEZjvzlWkEbAPGW2ufyHe8HPA0MqFbVWA1MMZau8DHa9lA/B5VCeQ5KUnefvnykqXnae9eSWf3nGgkPt45k/H4cblmuXK+3+z87LiPLo8tW2S4aa9e0kOUt5RL0P3668k54XdRjwR2MWSI9IAFyrhx3r1u5ctLb5yv2eMD5vhxGaLnOdFI+fLOE9AdPizDIXJyXJOHREfLh7zTEL0TJyTYy182Jkb+KFp45z6QkyOtNXkfzNHRvgMjVWIZY7DW+i2ZLCDBCIAxpiewx1q7Md+xaGutj/C75NJgRJVGw4fDe++5Hl95pQzvbt48yBWZOPHkkNqZXM21zKRpUwmWAmXfPunVOHZMvtTffTfceKPvnhSlIo2/g5Fif7UyxtQEDlpr3drscqdRx+NYxAUiSpVGebF3Xg4kyJftb76RkR1O8zEEzHJXvsjK6M6QLfMvJCf7XlamuGrVkpaRmjVldFOQGqmUiljFajszxqwD9gF7c1fFfcIYE+zvRUqpIDNGlmbZsAGuv979uNPcaAGVbxa7gy1dE7Q45VwWRkoK/P3vsNHHfMv33ScTCWogolTxFbcjbyHwHtDAWnsN8A4w1hgz2RgTV9zKKaXCW8uW8NFH8PPPMkX3qFHOs0UGzOHDsD536E9UFFUvcc2/vbgYIw9nzoSzzpKld266yXdup1LKP4oVjFhr77DW3mStPZr7OMlaeyOwG1hgjHGcOl0pFVk6doSFC2WpFieHDwfoA33FClefUevWdOrpGiJflGBk3z6ZUuPaa11LBCxbJuv7KKUCJ1ApzuORqfaeD9D1lVJhxhiZa8vJLbdA166+uzyKbLn7ejT5u4hWrJCBIAWVkSHr603PN6lf3bqy+NpllxW/qkop3wISjFhrc5AuHIflg5RSpcmnn8rijcuWyQjcZ57xPd9UoS13X6n3jDNc3UQnTjjPJ+dL2bLuizTefLP0APXv75+qKqV880swYoypboz5yhjzuDGmRe5kYj0oRQvlKaWc7drlmrA2IwMefVQWAly9upgXttarZQQkdyVPYbtq7rxTRsfMmSNT4DtNDaOU8j+/BCPW2gPARKA+MoX6NmAPoVsoTykVJu65B1aulLySPKtWSeJrsezaBX/JSr1UqiQZpxQsGElOdp6INCpKJkvr27eYdVNKFYrfummstZ9ba2+21p4PjAJaAMdO8zSlVCnQpo0Mtf3Xv2Q1hGbN4AnvNcoKJ9+QXjp2PDltef5gZMkS96AjJwfefFNevzAzYCulAitQOSP/QVbHdVgCUilVGsXEwIMPyuztH38saygWi0MXDcg6OnndK/v2yQRoIDOmd+8Od9wBhw7JwrV5DStKqdAq7qRn/zbGtPVxeie+F69VSpVSLVu6d9nkt2SJrOtXID6Ckago93Vy5s+Hhx6SNRIXLXIdj4+XpYGUUqFX3JaRh4BLjDEvGmP6GGOqGGPKG2OuAq4GlhW/ikqp0uDoUZlG/uKLZb22U46E8VipN38wAu5dNcuWyRwoGRnyOCYGHnnEbX09pVSI+WWhPGNMWaAP0AtoBEQDK4FXrLWpxX6BMKcL5SlVfGPGwHPPuR/r00cWobv8co/C+SOJevUkmTWfxETo2VP2zz5bRsZccIHELBMnQltf7blKqQIJu4XyAKy1GcCXuZtSShXa3XdLjscHH7gW3/vuO5lMzSsYyddF8//t3XecVOX1x/HPAaTYQBAkUUGjRKQIxhaxsDbAqGjsGjX2kvgzzZhoNHZNYqKJGlGT2HsvUVFUFkXsimJDFFAUDUQpSpNyfn+cmczsMLs7uzuzd3b2+3697mtum3sfLjBz5innWTRoG14aFyNnvvwyZg7eaqvoz7p8eeQK2WSTqB0ZMkSz2YuUo3r/W5pZWzM7shg3s3BKMa4lIpVlvfVi8r1Jk2C//SIIATj55DwnZwUjZz+6DVVVkb/k0kvh009htdVg880zpz/3XGSAVSAiUp7q/a/p7suB+Wb2VzPr2NgbmdlawN1AsRNCi0gF6dcP7rkHpk6NuW523z3PSVnDel8k01/EHe64I9aHDs2cXl1dmrKKSHEU3GfEzIYCfwJuBW4utC+ImX0b+BmwO3CMu7/cyLKWLfUZEWlGX30FnTuDO8tpwwZd5tFz49UZODACkOHDoWdPePhhGJmakGLLLWNmYREpjsT6jLj7ODPbDTgD+MDMpgETgElE2ve5RE1LV6Ab0A/YEegJXAl8390XFqvgItJKZc3U22azAcx4Y/W8p+2wQzT1uMfInPnzYc01m7OgIlKoBnVgdff5wG/N7HxgD2A34HhiBE1nwImgZBownsjE+qy7N2DuTBGROmT1F7GcIb3ZunSJ3CITJ0aH2Oeeq6XJR0QS16jRNO6+ALgrtYiINJ+cmXrrUlWVmZCvulrBiEhDucdcTpMn11yKrShDe0VEmkUtM/XWZuhQ+OtfY33cuBKWS6SF++YbmDIlpk3IDTzmzi39/YuS9KzWi5u9BMwExgHPAK9VYk9PdWAVaSYzZkCvXrG++urxKZmaIC+fL76AtdeO9bZt4/TV83cxEWkVli6FDz6I/Dtvvw1vvRWvU6ZEYuPClWHSszoMB6qAnYGjgV5m9hzwCPBP9SURkQbJrhVJZzarQ7duMWPwpEmRAG3ChMjqKlLpli+PSSKzA463346ajqVLG3at1VePxIHZy8EHF7e8JQ1GUsN/708tmNkGwKXA3sAJZraru88qZRlEpII0oIkmbejQCEYg+o0oGJFKs3BhBBwTJ2aWN9+M+Z4aonfvmPU6O+jo2xe+9a1MEsK0FhWMmNmWxEibR9x9kbtPN7O73P0OM9sOOB34RSnLICIVpBHBSFUVXHllrCv5mbR0s2bVDDomTozajvQUCoVYb72Ys2nAgHjt3z+CkDXWKF2561PqPiP/AjoQQ4CfAT4ENnT3g1LHj3D3m0pWgGaiPiMizWDZskh2tjCVrmjmzPjJVo/Zs6FHj1hv2zbmr1G+EWkJ5s2LtDovvRRJ+15+eaU5Ieu0zjoxKWQ64OjfPzIcd+7c9LKV5UR5dXiVGP77DfAD4FvANQBm9glwdYnvLyKV4q23MoHI+usXFIgAdO8eE/xOnBjt6NXVmcysIuVi0aL4N/ryy5ng4/33C3tvmzbRpDJ4cOTWSb/27FnaMhdTqYORUcA+wNPufkfOseHA7BLfX0QqRSOaaNJ22y2Tb2TMGAUjkix3+Pjj6FD93HPxOmlSYaNZOnWKYCN7GTAAVl219OUupVIHIxsAz7v7vNwD7v52ie8tIpWkCcHIsGFwySWxPmZMEcskUoBlyyIYTgcfzz0Xs0vXp127aGbZaqtYtt46+na0q8AMYaX+I10KLAAOM7M1gSOB29295DUiZmbAb4ETgHWAycB57n5fAe/dCzgE2BLYGBjn7juVsLgiUp8mBCPbbw8dO8LixdHZ7+OPM+lKRIpt0SJ4/vloEhw/Pv7pLixgZra+fTOBx1ZbRa1Hx44lL25ZKHUw8pi7Xwsxr42ZXQGcBFxV4vsCXAD8ipjY71UiuLjbzPZ098fqee/ewGbERIAdiDl3RCQp8+bBu+/Getu2sMUWDXp7x44xcV66VmTMGDjmmCKXUVqtJUvghRdg7NgIQJ5/PjKa1mX11eH734fttoMhQyK+LkbH0paq1MHIfDN7AbgPeAp4HSh5nGdmPYBTgYvc/dLU7nFmtjHwB6C+YOS49PAYMxtfupKKSEFefvl/M/UycGCjGsh3203BiBTH0qVR25EOPiZMiFq3uvTqFUHHdtvFMnBgZTa3NFapH8X3gQuBbYjOrJsBZ5b4nhCdY1cBbsnZfwtwnZn1dvePanuzxumKlJkmNNGkDRsGp50W608+GXkZ2rQpQtmkVZg6FR5/PJann4avvqr7/L59I8fN0KHRTLjees1SzBar1MHIm+7+MPAwcGYqA+ueJb4nQH9gibt/mLP/ndRrP6DWYEREykwRgpGBAyPfyKxZMWfN6683uLVHWpGvv45aj3QAMmVK3ef36QM77RQBSFVVwSPPJaXUwch7ZnYUcIu7LyWG+W5U4nsCdAXm5Nn/ZdZxEWkJGjhTb23atIFdd4XbbovtJ55QMCI1ffABPPQQ/Pvf0fG0rjlceveOf0/pAGTddZutmBWpScGImY0EHnX3vKOj3X2Cmb0JtAWWEhlYGzwZsZntCjxRwKnV7r5z+m0NvY+IlKGPPorqDIjUqX37NvpSw4dngpFHHoHTTy9C+aTFWr484tyHHool3Uc6n1VXjaBj+PBYvvvdledrkcZras3IA8BQ4NnaTnD3r7PWH27kfZ4DCvkESg+emgN0yXM8XSPyZZ5jTXLOOef8b72qqoqqqqpi30KkdcqdqbcJHT123z2+QNxjxMN//wtrr12EMkqLsWBB1Io99FAEpLPrSDQxcGAEHiNGRL+PDh2ar5zlprq6muoSTu5UjGaaVYpwjTq5+yKgwMS4ALwNdDCzjXL6jfRLvb6T5z1Nkh2MiEgRFaGJJq179xhO+fzz0YH1scfg8MObWD4pe19/HU0vd98df+eLFuU/r1OnaHoZORJ+8AP49rebt5zlLPdH9rnnnlvU6xcjGNnfzM4CehKdQu8Hrnf3ekZZl9RjRLPQj4DzsvYfBkyqaySNiJSZIgYjAHvtFcEIxBeUgpHK9NVXNQOQ2oberrNO/JsYORJ22aXlp1VvqZo0a6+ZrSAmwbudmGfmu8BOwExgX3evowWutMzsYuDnRNKz14GDgOOBvdz90azzngJ6uXufrH29ga1Sm+cDy4FzUtsvufvHOffSaGCRUli6NPqJpL9JPv88vj2a4K23ovod4tKzZ0P79k0sp5SFhQuj+eXOO2H06NoDkP79YZ99IghpYstfq1WOs/b+3t3/lN4ws9WILKuPmtnWzZH6vRa/A74GfkbU2rwHHJAdiKS0ITrYZtsJuC61no4y7kqtHwXcVIoCi0iOiRMz3yi9ezc5EIH4IurdO/rFzp8Pzz4bv4ilZUrPxHzzzXDvvdEkk8+AAXDAAbFsummzFlEK0NRg5Cty+nK4+wLgz2b2MnA2cHIT79Eo7r6CSLh2YT3nrTTnjLvfANxQkoKJSOEmTMisb7ddUS5pFr+Ir7wytv/9bwUjLdGkSRGA3HZb7ZPODRyYCUCaMAhLmkFTK6eqgWH5Drj7OEqfx0REKll2MDJkSNEuu9demfX7789kmpfyNns2/OUvMGhQzGZ7ySUrByLf/S6cdx689x68+SacdZYCkZagqcHCmcALZva6u/8jz/G8+UdERApSomCkqgq6dIG5c6O55pVXou+AlJ8VK2IuoX/+Ex58MH8isu7d4eCDozPyllsq/0dL1KRgxN0nmdkBwF1mdjRwI/AS0VdjV0Aj+EWkcWbMgE8+ifXVVsv0Oi2C9u1h773hxhtj++67FYyUmxkz4Prr4brrImDM1bFjdEI9/PCYBHGVkieZkFJq0mia/13ErA9wMTCSTIAzgRhRM6vJNyhzGk0jUgJ33hk/dwF23hmeeqqol3/kEdgzNVNW794wbZp+USdt+XJ49FG4+uoYDbNixcrnDBkSMy7vv3+MhpJklONoGtx9CpFvpAuwCTDH3RuSpExEpKYSNdGk7bYbdO4M8+apqSZpX34ZNSBXXRVBYa5u3eCIIyII6d+/+csnpVfUDqbuPhd4sd4TRUTqU4KRNNnat49qfjXVJOfNN+GKK+DWW/NnRd1lFzjuuPh7as2p2FuDojTTtHZqphEpsgULotpi+fLYnjMnepwWWXZTzQYbwNSpaqoptWXL4IEH4PLLI8dLrrXWgmOPhRNOgI2aY453aZSybKYRESmqV17JBCL9+5ckEIFoqkmPqpk+PaaN32GHktyq1VuwIDqkXnpp/qaYQYPg//4PDjlEKdlbIyXBFZHyU+L+Imnt28NBB2W2b7ihZLdqtWbNgt//Hnr1imAjOxBp2xYOPDBqSF5/PfqEKBBpnRSMiEj5aaZgBOCoozLrd90Vv+Cl6aZMgRNPjJFK558fnVTTunaFM8+MjsN33gnbb6/msdZOfUaKQH1GRIrIHdZeO/PtNXlypNUs4e369YuMnRAdWo84omS3q3hvvAEXXBDzxOR+LG64IfzylxEArrZaMuWT4ih2nxHVjIhIeZk8OROIdOsGffrUfX4TmcGRR2a21VTTOK++GqNeBg+Ge+6pGYhssUXUgLz/Ppx8sgIRWZmCEREpL888k1nfbrtmqb8/7LDMNPJjx+bvYCn5vfAC7LFHpGF/8MGax3bfHZ5+Gl5+OfqGtNOQCamFghERKS/ZwcjQoc1yy3XXheHDM9ujRjXLbVu0Z5+FYcNg220ja2q2/faLDqmPPgo77aT+IFI/BSMiUj7cYdy4zPaOOzbbrU86KbP+z3/CwoXNdusWZeJEGDEi/mrGjMnsN4vs/ZMmRTPN4MHJlVFaHgUjIlI+pk/PTI63xhrN+o32gx9EB0uIHGu3395st24Rpk2L5qzNN4fHH8/sb9MmJqt75514ZgMGJFdGabkUjIhI+cjtL9KMnQzatoWf/jSzfcUVK48GaY1mz4af/xw22STStqe1aRMdfydPhptugr59EyuiVAAFIyJSPhJqokk7+mjo1CnW33ijZjNEa7NgQQzR3Wgj+NvfYOnSzLG9947mmOuvh403Tq6MUjkUjIhI+Uig82q2tdaKLKBpF13U7EVI3NKl0YF3o43grLPgq68yx7bbLlLmP/BA5GYRKRYlPSsCJT0TKYJPP4X11ov1jh1h3rzI197MPv44voiXLYvt8eNLMmlw2XGPjqe/+11kT83Wrx9cfDHstZdGxkhQ0jMRqUzZtSLbbptIIAIxh8rhh2e2zz8/kWI0q7FjYZttIhdIdiCy7rrwr39Fk9XIkQpEpHQUjIhIeUi4iSbbb36TSYL2+OPxZV2J3ngjEpPtvHMkJkvr0gX++McITI4+WsnKpPQUjIhIeUi482q2TTaBH/84s33aabBiRXLlKbbp06P2Z/PNYfTozP4OHeLPOnVqvKY784qUmvqMFIH6jIg00cyZ0SYA0TwzZ07ic8nPmBHz8y1eHNu33x5JvVqy//4XLrwQrroKvvkmsz89TPecc2D99ZMqnbQk6jMiIpXnyScz69tvn3ggAvGlfMopme1f/jL61LZECxZEEPKd78Bf/1ozEBk5Et58M/qGKBCRpCgYEZHkZQcju+6aXDlynH469OwZ6599BmeemWx5GmrpUrjmmsgFcuaZNYfpDhkS88s8+CD0759cGUVAwYiIJM29bIORLl2iJiHt73+HCROSK0+h0sN0BwyAE0+Ezz/PHOvbN/KEjB8flVAi5UB9RopAfUZEmuCddzI/zbt0iY4NbdsmW6Ys7jHiJD0fywYbxGRxnTsnWqxaPfUUnHEGvPRSzf3f/jacd150zNXoGGkq9RkRkcqSXSuy885lFYhA5Na45ppM8DF9OpxwQvnNW/PSS1GptOuuNQORzp3hD3+IYbrHHKNARMpTxQYjFk43s+lmtsjMJprZvgW8bw0zO8fMXjSzL8xsjpk9Z2Z7N0e5RVqdMm2iyda7N/zjH5ntO++ML/hy8M47sO++kbTsqacy+zt0gFNPjWG6v/lNWfQJFqlVxQYjwAXA2cDlwAjgBeBuM9u9nvf1Bk4CqoEfAQcC7wP3m9lPSlZakdZo6VKors5sl2kwAnDAAVEjknbGGXDHHcmVZ8qUGI47cCDcf39mf9u2cOyxcfySS6Br18SKKFKwiuwzYmY9gBnARe5+btb+J4Hu7j6ojveuCqxw98U5+58E+rh77zzvcT/++PgUyLe0axe5Ezp1ip8nnTrVXE+/rrFG1Kl26ZJYKmyRZvXcc5lelL16RRtIGecc/+YbGDEik5G1XTu47bYIVJrLpEkxgd9dd62ciO2gg6JfyHe/23zlkdap2H1GKrX1cDiwCnBLzv5bgOvMrLe7f5Tvje6+sJZrvgrUnqP62msbUcw6dOwYQUk6OEm/dusGPXrkX7p0yeSwFmkJxozJrO+2W1kHIhC/Ee69N4bFvvdeTKZ38MEwdy4cd1zp7usOzz8fNR0PPLDy8d13jzwim29eujKIlFKlBiP9gSXu/mHO/ndSr/2AvMFIHXYE3m1qwQq2eHGMx8sek1efdu2ge/foNr/eerGsv37N9XXXjcZkkXLw6KOZ9TJuosm21lrRN2OXXSIgWbECjj8eXnkFLrusuH0zFi+O/ilXXAGvvrry8REjYpZdDdGVlq5Sm2muBfZ092/n7N+Y6P9xuLvf2oDrHQ9cDfzI3W/Pc9x91ChYvjz/smxZ1O8uXAiLFsWSb/2rr+In1ty58b5S6dEjUjFutNHKyzrrlP2vU6kQ//lPJqNY27Ywe3Z807cQs2bB8OExzDdtww3hyiujpqKx/43c4cUX4ZZbok/KF1+sfM4++0QQsuWWjbuHSFO1ymYaM9sVeKKAU6vdfef024p07yqiE+yN+QKR/znxxGLcLrhHgDJ3buSfTr/OmROfTLNm5V/mzy/s+unzX3hh5WOrrRaBSt++0K9fZunTRzUqUlyPPZZZHzKkRQUiEDH9+PHRPHN76pNh2jTYYw/YaqtIJb/33tEVrD6LFsWkxY89Bv/+N3yYW6dLtNweeij84heRzEykkrSIYAR4DuhbwHnp/h5zgC55jqf7lX9ZyE3NbCvgIeBJ4Ni6zj3nnHP+t15VVUVVVVUht6jtxhEUrLZaZvKwQixZEr82Z86MWb4++SSW7PWZM+uudVmwIHrITZpUc3/btpFTOh2c9O8PgwdHT7kyywshLcQjj2TW99gjuXI0wWqrwa23RgvTqafG7wWAl1+OWXE7dICtt47gpHfv6NZlFsHHZ59F8PLaazE8t7b/lr16wU9+EiNkunVrvj+bSLbq6mqqs0e+FVmlNtMcAdxAjH75MGv/kcB1wIa1dWDNOncgMA54Exju7kvqOLflZGBdvhw+/TR+eqWXDz7IrBdau5K26qqw2WbRc+5734vXAQNUiyJ1W7oU1l478+9t0qQW/3N/1iw499yYcG5JrZ8WhVlzTdh/fzjsMBg6VP3SpfwUu5mmUoOR7sAnwIXufl7W/nqH9qbORJY6HgAAGE5JREFU6wM8C3wM7OzuX9dzfssJRuriHs1AH3wQPfPeeSezTJtW+HXatYuak+9/P5Ztt40aFPVFkbTqathpp1hvAUN6G+Kzz+D666O/R24FY1023RSGDYv+JkOHRrOMSLlSMFIgM7sY+DlwBvA6cBBwPLCXuz+add5TQC9375Pa7gG8BKwBHM7KTTqvufs32TsqJhipy4IFMHlyBCZvvx2fsq+9Fp+8hVhrrUxgkg5SCmlMl8r061/Dn/8c6yedBFddlWx5SmTmzBiS+9570Vq6YEHE/O3bw7e+FQPfBg6MFs8110y6tCKFUzBSIDNrA5wOHAf0BN4DznP3+3LOGwv0dvfvpLargKcBZ+VOsE408Xycc43KD0Zq85//wOuvR2Dy+uux5Ot9l6ttW9hiC6iqimX77RWctBbusMkmkSIUosdmC+0zItJaKRgpQ606GMln3rxIuvDCC/Gz8IUX8o9PzJYbnOy4Y/QOlMozaVL0M4L4O549OzIQi0iLoWCkDCkYqYd71JakA5MJE+CNN+qe9rRDhwhIRoyIZdNNK6ZPQat3zjnR0xMif3mSE7yISKMoGClDCkYaYc6cSKxQXR1LfcHJ+utnApPddlOTTks2cCC89Vas33VX807sIiJFoWCkDCkYKYIvv8wEJ2PGREfZ2rRvH4kd9tkH9tork8VTyt/kyZFQD2K4yOzZsPrqyZZJRBpMwUgZUjBSAjNmwOOPw+jREZzUlv/ELEbo7LNPLH36NG85pWEuuijymEP8fd1/f7LlEZFGUTBShhSMlNjSpTFZx+jRkbUzezKQXAMHxjSqBx8cae2lvGyxRYy8gph85Uc/SrY8ItIoCkbKkIKRZjZ9Ojz4YMyl/swzMW1qPltvHUHJQQdFQgdJVnYTzSqrRBNN587JlklEGkXBSBlSMJKg//43akseeCCadRYtWvkcs0hpeeihcOCB+gJMyllnwQUXxLqaaERaNAUjZUjBSJn4+mt46KGYQvXxx6N5J1enTrDffnD00Zr0ozmtWBHNZh+lpoS67z744Q+TLZOINJqCkTKkYKQMffllfOHdcQeMHZu/KWfDDeHII+HHP44pVaV0nnkmgj+IqQE++0yTKYq0YMUORvSzUCpT164x5/qTT8YsxZddlsn6mTZtGpx9dgQlw4ZFs8GyZcmUt9LddFNm/eCDFYiISA2qGSkC1Yy0EO4xd85118Ftt0XitVzrrgsnnADHHaf8JcWyaFE8y/Tw7AkTYji2iLRYaqYpQwpGWqDFi2NEzvXXwxNPrJz9tV276Fvy05/GJH5KRd94N98MRxwR6xtvDO+/r+cp0sKpmUakGDp2jCG/o0fHUOEzzoDu3TPHly2DO++M+XEGDYralCVLEituizZqVGb96KMViIjISlQzUgSqGakQS5ZEp9e//x2ee27l4z17wsknw4knQrduzV++luiNN2Dw4FhfZRX45BPo0SPZMolIk6lmRKRUOnSAQw6B8eMjy+sJJ8QU92mffw5nngm9ekVQ8sEHyZW1pciuFdlvPwUiIpKXakaKQDUjFWzuXLj2Wrj88hiVk80sknf99reR7VVqmjMnZltesCC2n3kGdtgh2TKJSFGoZkSkOXXpAqedBlOnxvDUQYMyx9xjOPA228TQ4GeeSa6c5WjUqEwgMmBAdAQWEclDNSNFoJqRVsQdnn4a/vIXeOyxlY9vv33MSjt8eOvuqLl4cSSSmzUrtm+8MTOiRkRaPNWMiCTJDHbZBR59FCZNillns1PKjx8Pu+8OW20VtSa1TeJX6W66KROIrLdeJDoTEamFghGRxhowAG65JWajPfbYGC2S9uqrsO++0axz772tKyj55hv4wx8y27/8JbRvn1x5RKTsqZmmCNRMIwDMmAGXXAL/+Ec0U2QbPBjOOw/23LPym2+uvhpOOinWu3aNPC5rrJFokUSkuJSBtQwpGJEa/vMfuPRSuOqqmEk429ZbR1AybFhlBiWLFkWW1ZkzY/tPf4Jf/zrZMolI0anPiEi5W2cd+OMfYyK+X/8aOnXKHHvpJRgxIoa4Pv10cmUslSuuyAQi3/pWpNMXEamHakaKQDUjUqfPP4/gZNSolVPKV1XB+edXxrDXTz+FTTbJDOf9+9/hJz9JtkwiUhJqpilDCkakIJ9+ChddFH1Kli6teWzYsGi+2WabZMpWDIccAnfcEev9+8cMydmdekWkYigYKUMKRqRBPvoILrggZgxevrzmsT32iKDke99LpmyN9cQTkVslbezYqPURkYqkYKQMKRiRRvnww2iiufnmlYf+7rMPnHsubLZZMmVriDlzYODATLr8gw+G229PtkwiUlLqwCpSKTbaCG64Ad55Bw49tObomgceiBwlBx4Yx8uVe3RSTQci3bvDX/+abJlEpMVRMCKStE02gVtvjYyu++9f89jdd0dytcMOgylTkilfXUaNqlkLcs01MZpIRKQBKjYYsXC6mU03s0VmNtHM9i3wvX8wszfNbI6ZLTSzd83sLDPrVP+7RRqpf/8IPiZOhL33zux3j2Bl003hqKNiyHA5GDcOfvazzPZRR8EPf5hceUSkxarYPiNmdiHwK+AM4FXgEOA4YE93zzPDWY33/h14H5gMLAG2A34HjHb3lT5t1WdESuKVV+Dss2MenGzt2sHRR8dswhttlEzZXnst5uiZOze2t9gCnn22Zk4VEalY6sBaADPrAcwALnL3c7P2Pwl0d/dBtb659mteBPwW6Obuc3KOKRiR0nn++QhKxoypub9Nm5j/5rTTYmK+5vLGGxGIfPFFbPfoEYHT+us3XxlEJFHqwFqY4cAqwC05+28BBppZ70Zc88vU6/I6zxIptm23jaGz48bB0KGZ/StWwD33RIr5qip45JGVhwoX22OPRfbYdCDSpQs8/rgCERFpkkoNRvoDS9z9w5z96WEJ/Qq5iJm1M7PVzWxX4BfAje4+v4jlFCncjjtG/o6nn66Z0wMiUNlzz2i2ueCCTEr2YvnmGzjzzLjHV1/FvjXXjCBp8ODi3ktEWp1KDUa6AnPy7P8y63idzGwA8A0wH3gCqAaOLVL5RBrHDHbaCUaPjo6uhx0WfUjSPvoIzjoLevWCkSOj4+u8eY2/n3v0WdliC7jwwkw+lF69YPz45m0eEpGK1SKCETPb1cxWFLBkzzzW1LasKcCWwFCiE+yewI1NvKZI8QwaFAnTpk6FX/0KunXLHFu+HB5+OIKVHj0is+tll0WK9kKacj77DK6+GrbcMt771luZY0OHwosvRqIzEZEiaBEdWFNDagtplF7o7p+Y2R+BU9y9Rtd+M9saeAHYo74RNXnK8GPgemBbd38x55ifffbZ/9uuqqqiSqmwpbktXgz33w/XXgvV1bWf16lT5Dbp2zdygnTuHAHKggUwY0YEHpMnr/y+VVeN2pFTTonOsyLSalRXV1Od9bly7rnnajRNfczsCOAGoE92vxEzOxK4DtjQ3T9q4DUHAG8Ch7n7bTnHNJpGysuUKZGz5N57YxhuU3ToAMccE80/PXsWp3wi0qJpaG8BzKw78Alwobufl7W/KUN7fwpcQS01I5X4HKVCTJ0aw4Krq6Oj62ef1f+eVVaBIUNgv/3gRz+CrvV2sxKRVkTBSIHM7GLg50R/j9eBg4Djgb3c/dGs854Cerl7n9T2ZsCfgbuAaUAHYEfgFOBpd98zz70UjEjL8eWX8O67UXsyZ04kLmvXDlZbLeaW6dsX+vWLbRGRPBSMFMjM2gCnE1lXewLvAee5+305540Ferv7d1LbPYDLgG1T71sIfEg0+/zT3ZfmuZeCERERaTUUjJQhBSMiItKaKAOriIiIVBQFIyIiIpIoBSMiIiKSKAUjIiIikigFIyIiIpIoBSMiIiKSKAUjIiIikigFIyIiIpIoBSMiIiKSKAUjIiIikigFIyIiIpIoBSMiIiKSKAUjIiIikigFIyIiIpIoBSMiIiKSKAUjIiIikigFIyIiIpIoBSMiIiKSKAUjIiIikigFIyIiIpIoBSMiIiKSKAUjIiIikigFIyIiIpIoBSMiIiKSKAUjIiIikigFIyIiIpIoBSMiIiKSKAUjIiIikigFIyIiIpKoig1GLJxuZtPNbJGZTTSzfRtxne+Y2UIzW2Fm3ylFWUVERFqzig1GgAuAs4HLgRHAC8DdZrZ7A69zFTAX8OIWT0RERADMvfK+Y82sBzADuMjdz83a/yTQ3d0HFXidQ4FLgYuBy4CN3X1qnvO8Ep+jiIhIPmaGu1uxrlepNSPDgVWAW3L23wIMNLPe9V3AzNYC/gL8CphX9BJKg1RXVyddhIqnZ1x6esbNQ8+55anUYKQ/sMTdP8zZ/07qtV8B1/gT8K6731rUkkmj6MOl9PSMS0/PuHnoObc87ZIuQIl0Bebk2f9l1vFamdkOwOHA4CKXS0RERHK0iJoRM9s1NZqlvuXp7Lc18l7tgWuAS939vaL8AURERKRWLaIDq5l1AtYv4NSF7v6Jmf0ROMXdO+VcZ2tiVM0e7v5YLfc6Dfg5sAWwKLX7UOBK4HvAh+7+Vc57yv8hioiIFFExO7C2iGYad18EvN+At7wNdDCzjXL6jaT7iryT5z1pmwI9gU/zHHsNmEgEJdnlK9pfiIiISGvTImpGGsrMugOfABe6+3lZ++sd2mtmmwDr5OzeHfgN8CNgsru/VvxSi4iItE4tomakodx9tpldCpxuZl8BrwMHATsBe2Wfa2ZPAb3cvU/qvZOByTnnpDOvvpgvz4iIiIg0XovowNpIvyOysP4MGA1sCxzg7o/mnNcGaFvA9WpUIZnZ+mZ2j5nNNbN5ZnavmRXSr0VymNn+ZvaAmX2cSr3/npldZGar55y3lpn908xmm9nXZjbGzAYkVe6WzsxGpzp+n5+zX8+5CczsB2b2jJl9lfpseNnMdso6rufbRGa2Q+q5zTKz+Wb2qpkdlXOOnnMBzGw9M7vCzJ7PmvqkV57zCnqeZtbRzC4xs89S15uQGqFap4oNRtx9hbtf6O4buHtHdx/s7vflOW8nd69zzhl3v8Hd26ZrRcxsVeBp4LvAEcQw4D7A2NQxaZhfAUuB3xKp+0cBJwFjzMwg5hoCHgaGAScD+xGJ7caa2bpJFLolM7NDgM1Sm561X8+5CczsBOAB4GVgH+AA4C5g1dRxPd8mMrPNgTHE99cxwA+J5/0vMzsxdY6ec+E2Jv6dfgE8k++EBj7PfwHHAmcCewCfAY+bWd2Zz91dSwMXorZlGfCdrH0bEF+ov0i6fC1tAbrl2Xc4sALYKbW9d2p7aNY5a6b+A/0t6T9DS1qAtVIfEAelnul5Wcf0nBv/XDcgRuCdUsc5er5Nf84XA4uBVXP2TwAm6Dk3+Hla1vqxqefWK+ecgp4nMCh13o+z9rUF3gMerKscFVszUmIjgec9q/+Iu08HniP+0qQB3P2LPLtfSb1+O/U6EvjU3cdlvW8+Ea3rmTfMH4FJ7n5nnmN6zo13NPEj5eo6ztHzbbq2xA+/RTn755PJL6XnXCBPRQz1KPR5jiT+bu7MOm85cAcw3MxWqe0GCkYapz/wVp7971BYqnmp39DU67up17qeeS81jxXGzLYnap1+Wsspes6Ntz3R+f1QM/vQzJaa2RQz+0nWOXq+TfcvYDlwuZl9y8y6mNlxwM7EhKag51xshT7P/sBUd1+c57z2RJNQXgpGGmctak83v1Yzl6XipNogzwPGeGYYdX0p/vXc65GVXfgSd59Sy2l6zo33baLv2J+Ai4DdiL4NV5rZKalz9HybyGPE43Cin8OnxLO7EjjB3e9KnabnXFyFPs9GT8VSkUN7peVKjaB5EPgGyO4dX3kJcZrfaUAH4MI6ztFzbrw2wBpEe/kDqX3VZrYBcDpweULlqiipERz/JppyryCaa/YBrjGzJe5+W5Llq1Al/1xQMNI4c8gfWXclEwFKA6XS/j9MdAQc6u4zsw7PIX9U3TXruNQiNVTvd8Tog06pZ53W0cw6A1+j59wUXwAbEbUh2cYAI8ysJ3q+xXA+MBfYy92XpfaNNbNuwN/M7Hb0nIut0Oc5B1hpWHDWebV+P6qZpnHeBvKNV+9H3anmpRapjk33EKn2f+Dub+ec8jbRHpmrH/CRuy8scRFbuu8QtSK3EB8I6QXgVOJDZAB6zk3xNvVP0Knn23T9gDezApG0l4FuQA/0nIut0Of5NrChmXXMc943wAe13UDBSOM8BHzfzDZM70hVxQ5JHZMGMLM2wK1AFbCPu7+U57SHgHXNbMes961JZNTVM6/f68TzzV7SibhuTm1/gJ5zU6TzGI3I2T8CmOHun6PnWwyfAIPyjMzYhmiy+YJo6tVzLp5C/90+ROQfOTDrvHZEGoHH3X1pbTeoyLlpSi3Vc/gN4h/+mand5wOrAZsp6m4YMxsFnED0ZXgk5/AMd/80lXRnPDF786+JatrTiV/zg9w938SGUg8zWwFc4O6/T23rOTeBxfQSg4gmsWlEJ8tjgCPd/SY936Yzs72B+4EngKuInCMjgZ8Al7r7qXrODWNm+6dWdyE+i38C/BeY5e7PNOR5pprJhqfOm04ksPwBMMTdJ9ZaiKQTrrTUJfWXcg8wjxjffh85iWK0FPwspxFD9VbkWX6fdd5axLC+L4AFRFv8wKTL35IXcpKe6Tk3+XmuQYzs+BxYQszyfbCeb9Gf825EFuxZqc/f14ATgTZ6zo16ntmfudmfxU839HkCHYG/EIkVFwHPAzvWVwbVjIiIiEii1GdEREREEqVgRERERBKlYEREREQSpWBEREREEqVgRERERBKlYEREREQSpWBEREREEqVgRERERBKlYEREREQSpWBERMqOmbVNugzZUpN9iUiJKBgRkbJiZvsChyddjhxnmNmQpAshUqk0N42IlA0zGwr80N1/nnRZsqVqRh4ETnX3d5Muj0ilUTAiImXBzNYkZgId6u6Lky5PLjPrBdwLbOvuy5Iuj0glUTONiJSLM4BbyzEQAXD3j4G3gCMTLopIxVHNiIgkzsxWAz4GNnb3OUmXpzZm9j3gTnfvk3RZRCqJakZEpBzsAUwr50AkZSLQzcw2T7ogIpVEwYiINJqZrWJmf6nnnFFm9lY9l9oNmFDPdXY2szvM7I9mdp2ZHWZmLxdQxo3M7Aoze9jMDso5doqZPVbfNdLcfQUwHhhe6HtEpH4aOy8iTXEycGM953QA+pnZ2u7+31rOGQxcW9sFzOwY4ELge+4+08x6A5OBsXXd2MzaAKemynky0S/lzqxTfkz0A2mI94FBDXyPiNRBNSMi0ihm1h5Y393fzNnfNefU/wPmAHPruNwGtR03s0HAKOBn7j4TwN0/Ar4Cnq2nmDsBT7j7cmAEEcCkr7sGsBkwrp5r5JoDbNjA94hIHRSMiEhjDQNGZ+8ws72Bm7P3ufsCoLqe4bCdqT1YuRCYD9yTdZ9NgW7UH4y8C/zbzNYlmoJuzTq2HdCWhgcjX6TKKyJFomBERBprV+DFnH0jgVeyd5jZBsDb9VzLyfN5ZGZdiBqNManajbQq4Js89695UfeZ7r4UOJCoSXk06/COwEx3/7CesuVqA1gD3yMidVAwIiKNtQEREGTrT83aB4BzyaktyWMukNu8A7Ax8Tn1fM7+KuAld//GzAppMhkOjE0FJmk7As8AFHiNtK7U3eQkIg2kYEREGqstWaNKzOz/gK2AJantNmZ2HrDM3afUc61pRLNLrvmp14+z7tOJCEbSo29+lv0GM+tjZh1zrrM+NfuLdAK2INPM86sCrpHWFZha2x9ERBpOo2lEpLFeBW40s/uAXkA/YtjrE2ZWDexA1JzsWMC1xqfeX4O7v29mb5LqMGpmqwBXEiN0PjKztYH/jdAxsx2BauAJonknbQo1g50zic+/6WY2AHivgGuk9SPS1otIkSgYEZHG+huwPXAA8AIRdHQi5m/ZF3gI+LW7z6/1Chmjgb/WcuwA4DIzW5+ojbmIaF45khgSfHrWuZ8Ds4APcq7xC+BqM/sb0d/jH8A8YqTPh9SsGantGukJ84YApxXwZxKRAikdvIgkzsw6AJ8Cm6WH75YjMxsCXOvuA5Iui0glUZ8REUmcuy8hml9+Vt+5CfsFUGfGWRFpONWMiEhZMLNVieaeoeU4R42ZbQLcBHzf9cEpUlSqGRGRsuDuC4FjgH+YWVnl8UiNrLkCOFSBiEjxqWZERMqKme0GbOrulyddlrTUEOWH3P2Vek8WkQZTMCIiIiKJUjONiIiIJErBiIiIiCRKwYiIiIgkSsGIiIiIJErBiIiIiCRKwYiIiIgkSsGIiIiIJErBiIiIiCTq/wHQ8GZxfhOd5g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8" r="3132"/>
          <a:stretch/>
        </p:blipFill>
        <p:spPr bwMode="auto">
          <a:xfrm>
            <a:off x="824248" y="2007007"/>
            <a:ext cx="7007224" cy="3257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-48799" y="6477000"/>
            <a:ext cx="3706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</a:t>
            </a:r>
            <a:r>
              <a:rPr lang="en-US" dirty="0"/>
              <a:t>. </a:t>
            </a:r>
            <a:r>
              <a:rPr lang="en-US" dirty="0" err="1" smtClean="0"/>
              <a:t>Crassee</a:t>
            </a:r>
            <a:r>
              <a:rPr lang="en-US" dirty="0"/>
              <a:t> </a:t>
            </a:r>
            <a:r>
              <a:rPr lang="en-US" dirty="0" smtClean="0"/>
              <a:t>et al, Nat </a:t>
            </a:r>
            <a:r>
              <a:rPr lang="en-US" dirty="0" err="1"/>
              <a:t>Phys</a:t>
            </a:r>
            <a:r>
              <a:rPr lang="en-US" dirty="0"/>
              <a:t> </a:t>
            </a:r>
            <a:r>
              <a:rPr lang="en-US" b="1" dirty="0"/>
              <a:t>7</a:t>
            </a:r>
            <a:r>
              <a:rPr lang="en-US" dirty="0"/>
              <a:t>, 48 (2011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5295900"/>
            <a:ext cx="1047179" cy="618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457379" y="5414990"/>
                <a:ext cx="243162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i</a:t>
                </a:r>
                <a:r>
                  <a:rPr lang="en-US" dirty="0" smtClean="0"/>
                  <a:t>s maximized around </a:t>
                </a:r>
                <a14:m>
                  <m:oMath xmlns:m="http://schemas.openxmlformats.org/officeDocument/2006/math" xmlns="">
                    <m:sSub>
                      <m:sSub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𝜔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𝑐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7379" y="5414990"/>
                <a:ext cx="2431628" cy="369332"/>
              </a:xfrm>
              <a:prstGeom prst="rect">
                <a:avLst/>
              </a:prstGeom>
              <a:blipFill rotWithShape="1">
                <a:blip r:embed="rId5"/>
                <a:stretch>
                  <a:fillRect l="-2005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6134100"/>
            <a:ext cx="688398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043487" y="6210300"/>
            <a:ext cx="8194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Sign of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581556" y="6218081"/>
                <a:ext cx="233839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Matches the sign of </a:t>
                </a:r>
                <a14:m>
                  <m:oMath xmlns:m="http://schemas.openxmlformats.org/officeDocument/2006/math" xmlns="">
                    <m:sSub>
                      <m:sSub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𝜔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𝑐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1556" y="6218081"/>
                <a:ext cx="2338397" cy="369332"/>
              </a:xfrm>
              <a:prstGeom prst="rect">
                <a:avLst/>
              </a:prstGeom>
              <a:blipFill rotWithShape="1">
                <a:blip r:embed="rId7"/>
                <a:stretch>
                  <a:fillRect l="-2350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60375" y="914400"/>
                <a:ext cx="4146391" cy="707886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1 atomic layer (</a:t>
                </a:r>
                <a14:m>
                  <m:oMath xmlns:m="http://schemas.openxmlformats.org/officeDocument/2006/math" xmlns="">
                    <m:r>
                      <a:rPr lang="en-US" sz="2000" b="0" i="1" smtClean="0">
                        <a:latin typeface="Cambria Math"/>
                      </a:rPr>
                      <m:t>~</m:t>
                    </m:r>
                    <m:sSup>
                      <m:sSup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sz="2000" b="0" i="1" smtClean="0">
                            <a:latin typeface="Cambria Math"/>
                          </a:rPr>
                          <m:t>−10</m:t>
                        </m:r>
                      </m:sup>
                    </m:sSup>
                    <m:r>
                      <a:rPr lang="en-US" sz="2000" b="0" i="1" smtClean="0">
                        <a:latin typeface="Cambria Math"/>
                      </a:rPr>
                      <m:t> </m:t>
                    </m:r>
                    <m:r>
                      <a:rPr lang="en-US" sz="2000" b="0" i="1" smtClean="0">
                        <a:latin typeface="Cambria Math"/>
                      </a:rPr>
                      <m:t>𝑚</m:t>
                    </m:r>
                  </m:oMath>
                </a14:m>
                <a:r>
                  <a:rPr lang="en-US" sz="2000" dirty="0" smtClean="0"/>
                  <a:t>) </a:t>
                </a:r>
              </a:p>
              <a:p>
                <a:r>
                  <a:rPr lang="en-US" sz="2000" dirty="0" smtClean="0">
                    <a:sym typeface="Wingdings" panose="05000000000000000000" pitchFamily="2" charset="2"/>
                  </a:rPr>
                  <a:t></a:t>
                </a:r>
                <a:r>
                  <a:rPr lang="en-US" sz="2000" dirty="0">
                    <a:sym typeface="Wingdings" panose="05000000000000000000" pitchFamily="2" charset="2"/>
                  </a:rPr>
                  <a:t> </a:t>
                </a:r>
                <a:r>
                  <a:rPr lang="en-US" sz="2000" dirty="0" smtClean="0">
                    <a:sym typeface="Wingdings" panose="05000000000000000000" pitchFamily="2" charset="2"/>
                  </a:rPr>
                  <a:t>&gt; 6 degrees of polarization change!</a:t>
                </a:r>
                <a:endParaRPr lang="en-US" sz="20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375" y="914400"/>
                <a:ext cx="4146391" cy="707886"/>
              </a:xfrm>
              <a:prstGeom prst="rect">
                <a:avLst/>
              </a:prstGeom>
              <a:blipFill rotWithShape="1">
                <a:blip r:embed="rId8"/>
                <a:stretch>
                  <a:fillRect l="-1618" t="-4310" r="-882" b="-14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ight Arrow 3"/>
          <p:cNvSpPr/>
          <p:nvPr/>
        </p:nvSpPr>
        <p:spPr>
          <a:xfrm>
            <a:off x="4800600" y="1115943"/>
            <a:ext cx="9906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882725" y="806678"/>
                <a:ext cx="3359831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Definitely Giant</a:t>
                </a:r>
              </a:p>
              <a:p>
                <a:r>
                  <a:rPr lang="en-US" dirty="0" smtClean="0"/>
                  <a:t>Typical semiconductors (e.g. </a:t>
                </a:r>
                <a:r>
                  <a:rPr lang="en-US" dirty="0" err="1" smtClean="0"/>
                  <a:t>InSb</a:t>
                </a:r>
                <a:r>
                  <a:rPr lang="en-US" dirty="0" smtClean="0"/>
                  <a:t>)</a:t>
                </a:r>
              </a:p>
              <a:p>
                <a:r>
                  <a:rPr lang="en-US" dirty="0" smtClean="0"/>
                  <a:t>comparable rotation but several</a:t>
                </a:r>
              </a:p>
              <a:p>
                <a:r>
                  <a:rPr lang="en-US" dirty="0" smtClean="0"/>
                  <a:t>magnitudes thicker (</a:t>
                </a:r>
                <a14:m>
                  <m:oMath xmlns:m="http://schemas.openxmlformats.org/officeDocument/2006/math" xmlns="">
                    <m:r>
                      <a:rPr lang="en-US" i="1" smtClean="0">
                        <a:latin typeface="Cambria Math"/>
                        <a:ea typeface="Cambria Math"/>
                      </a:rPr>
                      <m:t>𝜇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𝑚</m:t>
                    </m:r>
                  </m:oMath>
                </a14:m>
                <a:r>
                  <a:rPr lang="en-US" dirty="0" smtClean="0"/>
                  <a:t>)</a:t>
                </a: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2725" y="806678"/>
                <a:ext cx="3359831" cy="1200329"/>
              </a:xfrm>
              <a:prstGeom prst="rect">
                <a:avLst/>
              </a:prstGeom>
              <a:blipFill rotWithShape="1">
                <a:blip r:embed="rId9"/>
                <a:stretch>
                  <a:fillRect l="-1452" t="-2538" r="-907" b="-71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477420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7" grpId="0"/>
      <p:bldP spid="9" grpId="0"/>
      <p:bldP spid="10" grpId="0"/>
      <p:bldP spid="11" grpId="0" animBg="1"/>
      <p:bldP spid="4" grpId="0" animBg="1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Some modeling based on </a:t>
            </a:r>
            <a:r>
              <a:rPr lang="en-US" dirty="0" err="1" smtClean="0"/>
              <a:t>Drude</a:t>
            </a:r>
            <a:r>
              <a:rPr lang="en-US" dirty="0" smtClean="0"/>
              <a:t> model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78580" y="2293589"/>
                <a:ext cx="4013681" cy="6552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Assuming an harmonically varying field:</a:t>
                </a:r>
              </a:p>
              <a:p>
                <a14:m>
                  <m:oMath xmlns:m="http://schemas.openxmlformats.org/officeDocument/2006/math" xmlns="">
                    <m:r>
                      <a:rPr lang="en-US" b="0" i="1" smtClean="0">
                        <a:latin typeface="Cambria Math"/>
                      </a:rPr>
                      <m:t>𝐸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l-GR" b="0" i="1" smtClean="0">
                            <a:latin typeface="Cambria Math"/>
                          </a:rPr>
                          <m:t>𝜔</m:t>
                        </m:r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dirty="0" smtClean="0"/>
                  <a:t> and therefore drift velocity</a:t>
                </a:r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80" y="2293589"/>
                <a:ext cx="4013681" cy="655244"/>
              </a:xfrm>
              <a:prstGeom prst="rect">
                <a:avLst/>
              </a:prstGeom>
              <a:blipFill rotWithShape="1">
                <a:blip r:embed="rId2"/>
                <a:stretch>
                  <a:fillRect l="-1368" t="-4630" b="-13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166" y="1731270"/>
            <a:ext cx="3549639" cy="562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66166" y="1275819"/>
            <a:ext cx="20594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Equation of motion:</a:t>
            </a:r>
            <a:endParaRPr lang="en-US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928938"/>
            <a:ext cx="154305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6" b="59940"/>
          <a:stretch/>
        </p:blipFill>
        <p:spPr bwMode="auto">
          <a:xfrm>
            <a:off x="76200" y="3848100"/>
            <a:ext cx="4122721" cy="1058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66166" y="3352800"/>
            <a:ext cx="1602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EOM becomes:</a:t>
            </a:r>
            <a:endParaRPr lang="en-US" dirty="0"/>
          </a:p>
        </p:txBody>
      </p:sp>
      <p:pic>
        <p:nvPicPr>
          <p:cNvPr id="10" name="Picture 10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1" t="50000" r="4250"/>
          <a:stretch/>
        </p:blipFill>
        <p:spPr bwMode="auto">
          <a:xfrm>
            <a:off x="4536097" y="3183094"/>
            <a:ext cx="4545921" cy="803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ounded Rectangle 10"/>
          <p:cNvSpPr/>
          <p:nvPr/>
        </p:nvSpPr>
        <p:spPr>
          <a:xfrm>
            <a:off x="4396478" y="3107801"/>
            <a:ext cx="4747523" cy="990600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517852" y="2106816"/>
                <a:ext cx="4399859" cy="646331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Solve </a:t>
                </a:r>
                <a:r>
                  <a:rPr lang="en-US" b="1" dirty="0" smtClean="0"/>
                  <a:t>v</a:t>
                </a:r>
                <a:r>
                  <a:rPr lang="en-US" dirty="0" smtClean="0"/>
                  <a:t> in terms of </a:t>
                </a:r>
                <a:r>
                  <a:rPr lang="en-US" b="1" dirty="0" smtClean="0"/>
                  <a:t>E</a:t>
                </a:r>
                <a:r>
                  <a:rPr lang="en-US" dirty="0" smtClean="0"/>
                  <a:t> and </a:t>
                </a:r>
                <a:r>
                  <a:rPr lang="en-US" b="1" dirty="0" smtClean="0"/>
                  <a:t>B</a:t>
                </a:r>
                <a:r>
                  <a:rPr lang="en-US" dirty="0" smtClean="0"/>
                  <a:t> then compared to</a:t>
                </a:r>
              </a:p>
              <a:p>
                <a:r>
                  <a:rPr lang="en-US" dirty="0" smtClean="0"/>
                  <a:t>Current density </a:t>
                </a:r>
                <a14:m>
                  <m:oMath xmlns:m="http://schemas.openxmlformats.org/officeDocument/2006/math" xmlns="">
                    <m:r>
                      <a:rPr lang="en-US" b="0" i="0" smtClean="0">
                        <a:latin typeface="Cambria Math"/>
                      </a:rPr>
                      <m:t>  </m:t>
                    </m:r>
                    <m:r>
                      <a:rPr lang="en-US" b="0" i="1" smtClean="0">
                        <a:latin typeface="Cambria Math"/>
                      </a:rPr>
                      <m:t>𝐽</m:t>
                    </m:r>
                    <m:r>
                      <a:rPr lang="en-US" b="0" i="1" smtClean="0">
                        <a:latin typeface="Cambria Math"/>
                      </a:rPr>
                      <m:t>=−</m:t>
                    </m:r>
                    <m:r>
                      <a:rPr lang="en-US" b="0" i="1" smtClean="0">
                        <a:latin typeface="Cambria Math"/>
                      </a:rPr>
                      <m:t>𝑛𝑒𝑣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𝜎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𝐸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7852" y="2106816"/>
                <a:ext cx="4399859" cy="646331"/>
              </a:xfrm>
              <a:prstGeom prst="rect">
                <a:avLst/>
              </a:prstGeom>
              <a:blipFill rotWithShape="1">
                <a:blip r:embed="rId7"/>
                <a:stretch>
                  <a:fillRect l="-1108" t="-4717" r="-554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966" y="5638800"/>
            <a:ext cx="6768388" cy="1009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ounded Rectangle 14"/>
          <p:cNvSpPr/>
          <p:nvPr/>
        </p:nvSpPr>
        <p:spPr>
          <a:xfrm>
            <a:off x="1059520" y="5562600"/>
            <a:ext cx="6865280" cy="1009649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72190" y="5100935"/>
            <a:ext cx="79029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Dynamical conductivity (magnetic field introduces anisotropy)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389393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1" grpId="0" animBg="1"/>
      <p:bldP spid="12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Explicit form of dynamical conductivity</a:t>
            </a:r>
            <a:endParaRPr lang="en-US" sz="360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41" y="1143000"/>
            <a:ext cx="9107510" cy="1085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9" r="4418"/>
          <a:stretch/>
        </p:blipFill>
        <p:spPr bwMode="auto">
          <a:xfrm>
            <a:off x="0" y="1981200"/>
            <a:ext cx="6834935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5257800" y="4648200"/>
            <a:ext cx="304800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791200" y="5334000"/>
            <a:ext cx="349696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7017922" y="3818207"/>
                <a:ext cx="2085058" cy="646331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 xmlns="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𝑥𝑥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: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:r>
                  <a:rPr lang="en-US" dirty="0" smtClean="0"/>
                  <a:t>even function of </a:t>
                </a:r>
                <a14:m>
                  <m:oMath xmlns:m="http://schemas.openxmlformats.org/officeDocument/2006/math" xmlns="">
                    <m:sSub>
                      <m:sSub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𝜔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7922" y="3818207"/>
                <a:ext cx="2085058" cy="646331"/>
              </a:xfrm>
              <a:prstGeom prst="rect">
                <a:avLst/>
              </a:prstGeom>
              <a:blipFill rotWithShape="1">
                <a:blip r:embed="rId5"/>
                <a:stretch>
                  <a:fillRect l="-2339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7010400" y="5105400"/>
                <a:ext cx="1944187" cy="668260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 xmlns="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𝑥</m:t>
                        </m:r>
                        <m:r>
                          <a:rPr lang="en-US" b="0" i="1" smtClean="0">
                            <a:latin typeface="Cambria Math"/>
                          </a:rPr>
                          <m:t>𝑦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: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 smtClean="0"/>
                  <a:t>odd </a:t>
                </a:r>
                <a:r>
                  <a:rPr lang="en-US" dirty="0"/>
                  <a:t>function of </a:t>
                </a:r>
                <a14:m>
                  <m:oMath xmlns:m="http://schemas.openxmlformats.org/officeDocument/2006/math" xmlns="">
                    <m:sSub>
                      <m:sSub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𝜔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𝑐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0400" y="5105400"/>
                <a:ext cx="1944187" cy="668260"/>
              </a:xfrm>
              <a:prstGeom prst="rect">
                <a:avLst/>
              </a:prstGeom>
              <a:blipFill rotWithShape="1">
                <a:blip r:embed="rId6"/>
                <a:stretch>
                  <a:fillRect l="-2508" b="-137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295416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861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Modeling off-diagonal conductivity</a:t>
            </a:r>
            <a:endParaRPr lang="en-US" sz="3600" dirty="0"/>
          </a:p>
        </p:txBody>
      </p:sp>
      <p:pic>
        <p:nvPicPr>
          <p:cNvPr id="4" name="Picture 3" descr="C:\Users\Yinming\Dropbox\BasovLab\slides\yinming\BST\deriv1s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6" y="3157880"/>
            <a:ext cx="4419600" cy="3676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371600"/>
            <a:ext cx="207645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C:\Users\PCFAdmin\SkyDrive\coding\ipythonYinming\projects\BST\PalikFurdynaPaper1970_files\PalikFurdynaPaper1970_7_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812" y="2344354"/>
            <a:ext cx="28956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04800" y="2426388"/>
            <a:ext cx="1027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Real part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495800" y="3962400"/>
                <a:ext cx="4713726" cy="26094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dirty="0" smtClean="0"/>
              </a:p>
              <a:p>
                <a:pPr marL="342900" indent="-342900">
                  <a:buAutoNum type="arabicPeriod" startAt="2"/>
                </a:pPr>
                <a:r>
                  <a:rPr lang="en-US" sz="2000" dirty="0" smtClean="0"/>
                  <a:t>Real part of </a:t>
                </a:r>
                <a14:m>
                  <m:oMath xmlns:m="http://schemas.openxmlformats.org/officeDocument/2006/math" xmlns="">
                    <m:sSub>
                      <m:sSubPr>
                        <m:ctrlPr>
                          <a:rPr lang="en-US" sz="20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 smtClean="0"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𝑥𝑦</m:t>
                        </m:r>
                      </m:sub>
                    </m:sSub>
                  </m:oMath>
                </a14:m>
                <a:r>
                  <a:rPr lang="en-US" sz="2000" dirty="0" smtClean="0"/>
                  <a:t> </a:t>
                </a:r>
                <a:r>
                  <a:rPr lang="en-US" sz="2000" dirty="0"/>
                  <a:t>(</a:t>
                </a:r>
                <a14:m>
                  <m:oMath xmlns:m="http://schemas.openxmlformats.org/officeDocument/2006/math" xmlns="">
                    <m:sSub>
                      <m:sSubPr>
                        <m:ctrlPr>
                          <a:rPr lang="en-US" sz="20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𝜃</m:t>
                        </m:r>
                      </m:e>
                      <m:sub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𝐹</m:t>
                        </m:r>
                      </m:sub>
                    </m:sSub>
                  </m:oMath>
                </a14:m>
                <a:r>
                  <a:rPr lang="en-US" sz="2000" dirty="0"/>
                  <a:t>) </a:t>
                </a:r>
                <a:r>
                  <a:rPr lang="en-US" sz="2000" dirty="0" smtClean="0"/>
                  <a:t>changes sign </a:t>
                </a:r>
              </a:p>
              <a:p>
                <a:r>
                  <a:rPr lang="en-US" sz="2000" dirty="0" smtClean="0"/>
                  <a:t>around cyclotron frequency.</a:t>
                </a:r>
              </a:p>
              <a:p>
                <a:r>
                  <a:rPr lang="en-US" sz="2000" b="1" dirty="0" smtClean="0"/>
                  <a:t>Its derivative around </a:t>
                </a:r>
                <a14:m>
                  <m:oMath xmlns:m="http://schemas.openxmlformats.org/officeDocument/2006/math" xmlns="">
                    <m:r>
                      <a:rPr lang="en-US" sz="2000" b="1" i="1">
                        <a:latin typeface="Cambria Math"/>
                        <a:ea typeface="Cambria Math"/>
                      </a:rPr>
                      <m:t>𝝎</m:t>
                    </m:r>
                    <m:r>
                      <a:rPr lang="en-US" sz="2000" b="1" i="1">
                        <a:latin typeface="Cambria Math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en-US" sz="2000" b="1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/>
                            <a:ea typeface="Cambria Math"/>
                          </a:rPr>
                          <m:t>𝝎</m:t>
                        </m:r>
                      </m:e>
                      <m:sub>
                        <m:r>
                          <a:rPr lang="en-US" sz="2000" b="1" i="1">
                            <a:latin typeface="Cambria Math"/>
                            <a:ea typeface="Cambria Math"/>
                          </a:rPr>
                          <m:t>𝒄</m:t>
                        </m:r>
                      </m:sub>
                    </m:sSub>
                  </m:oMath>
                </a14:m>
                <a:r>
                  <a:rPr lang="en-US" sz="2000" b="1" dirty="0" smtClean="0"/>
                  <a:t> matches the</a:t>
                </a:r>
              </a:p>
              <a:p>
                <a:r>
                  <a:rPr lang="en-US" sz="2000" b="1" dirty="0"/>
                  <a:t>s</a:t>
                </a:r>
                <a:r>
                  <a:rPr lang="en-US" sz="2000" b="1" dirty="0" smtClean="0"/>
                  <a:t>ign of </a:t>
                </a:r>
                <a14:m>
                  <m:oMath xmlns:m="http://schemas.openxmlformats.org/officeDocument/2006/math" xmlns="">
                    <m:sSub>
                      <m:sSubPr>
                        <m:ctrlPr>
                          <a:rPr lang="en-US" sz="2000" b="1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/>
                            <a:ea typeface="Cambria Math"/>
                          </a:rPr>
                          <m:t>𝝎</m:t>
                        </m:r>
                      </m:e>
                      <m:sub>
                        <m:r>
                          <a:rPr lang="en-US" sz="2000" b="1" i="1">
                            <a:latin typeface="Cambria Math"/>
                            <a:ea typeface="Cambria Math"/>
                          </a:rPr>
                          <m:t>𝒄</m:t>
                        </m:r>
                      </m:sub>
                    </m:sSub>
                  </m:oMath>
                </a14:m>
                <a:endParaRPr lang="en-US" sz="2000" b="1" dirty="0" smtClean="0">
                  <a:sym typeface="Wingdings" panose="05000000000000000000" pitchFamily="2" charset="2"/>
                </a:endParaRPr>
              </a:p>
              <a:p>
                <a:endParaRPr lang="en-US" sz="2000" b="1" dirty="0" smtClean="0">
                  <a:sym typeface="Wingdings" panose="05000000000000000000" pitchFamily="2" charset="2"/>
                </a:endParaRPr>
              </a:p>
              <a:p>
                <a:pPr marL="285750" indent="-285750">
                  <a:buFont typeface="Wingdings"/>
                  <a:buChar char="à"/>
                </a:pPr>
                <a:r>
                  <a:rPr lang="en-US" sz="2000" dirty="0" smtClean="0">
                    <a:sym typeface="Wingdings" panose="05000000000000000000" pitchFamily="2" charset="2"/>
                  </a:rPr>
                  <a:t>gives information about the carrier type!</a:t>
                </a:r>
              </a:p>
              <a:p>
                <a:r>
                  <a:rPr lang="en-US" dirty="0" smtClean="0">
                    <a:sym typeface="Wingdings" panose="05000000000000000000" pitchFamily="2" charset="2"/>
                  </a:rPr>
                  <a:t> </a:t>
                </a:r>
                <a:r>
                  <a:rPr lang="en-US" sz="2400" b="1" dirty="0" smtClean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Similar to DC Hall effect</a:t>
                </a:r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5800" y="3962400"/>
                <a:ext cx="4713726" cy="2609497"/>
              </a:xfrm>
              <a:prstGeom prst="rect">
                <a:avLst/>
              </a:prstGeom>
              <a:blipFill rotWithShape="1">
                <a:blip r:embed="rId5"/>
                <a:stretch>
                  <a:fillRect l="-1423" r="-517" b="-4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648199" y="2523145"/>
                <a:ext cx="4174989" cy="13168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1.  </a:t>
                </a:r>
                <a:r>
                  <a:rPr lang="en-US" sz="2000" dirty="0" smtClean="0"/>
                  <a:t>Real part of </a:t>
                </a:r>
                <a14:m>
                  <m:oMath xmlns:m="http://schemas.openxmlformats.org/officeDocument/2006/math" xmlns="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𝑥𝑦</m:t>
                        </m:r>
                      </m:sub>
                    </m:sSub>
                  </m:oMath>
                </a14:m>
                <a:r>
                  <a:rPr lang="en-US" sz="2000" dirty="0"/>
                  <a:t> </a:t>
                </a:r>
                <a:r>
                  <a:rPr lang="en-US" sz="2000" dirty="0" smtClean="0"/>
                  <a:t>(</a:t>
                </a:r>
                <a14:m>
                  <m:oMath xmlns:m="http://schemas.openxmlformats.org/officeDocument/2006/math" xmlns="">
                    <m:sSub>
                      <m:sSubPr>
                        <m:ctrlPr>
                          <a:rPr lang="en-US" sz="200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𝜃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𝐹</m:t>
                        </m:r>
                      </m:sub>
                    </m:sSub>
                  </m:oMath>
                </a14:m>
                <a:r>
                  <a:rPr lang="en-US" sz="2000" dirty="0" smtClean="0"/>
                  <a:t>) is </a:t>
                </a:r>
                <a:r>
                  <a:rPr lang="en-US" sz="2000" dirty="0"/>
                  <a:t>maximized </a:t>
                </a:r>
              </a:p>
              <a:p>
                <a:r>
                  <a:rPr lang="en-US" sz="2000" dirty="0"/>
                  <a:t>around cyclotron frequency. </a:t>
                </a:r>
              </a:p>
              <a:p>
                <a:r>
                  <a:rPr lang="en-US" sz="2000" b="1" dirty="0"/>
                  <a:t>Its derivative is maximized at </a:t>
                </a:r>
                <a14:m>
                  <m:oMath xmlns:m="http://schemas.openxmlformats.org/officeDocument/2006/math" xmlns="">
                    <m:r>
                      <a:rPr lang="en-US" sz="2000" b="1" i="1">
                        <a:latin typeface="Cambria Math"/>
                        <a:ea typeface="Cambria Math"/>
                      </a:rPr>
                      <m:t>𝝎</m:t>
                    </m:r>
                    <m:r>
                      <a:rPr lang="en-US" sz="2000" b="1" i="1">
                        <a:latin typeface="Cambria Math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en-US" sz="2000" b="1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/>
                            <a:ea typeface="Cambria Math"/>
                          </a:rPr>
                          <m:t>𝝎</m:t>
                        </m:r>
                      </m:e>
                      <m:sub>
                        <m:r>
                          <a:rPr lang="en-US" sz="2000" b="1" i="1">
                            <a:latin typeface="Cambria Math"/>
                            <a:ea typeface="Cambria Math"/>
                          </a:rPr>
                          <m:t>𝒄</m:t>
                        </m:r>
                      </m:sub>
                    </m:sSub>
                  </m:oMath>
                </a14:m>
                <a:endParaRPr lang="en-US" sz="2000" b="1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199" y="2523145"/>
                <a:ext cx="4174989" cy="1316835"/>
              </a:xfrm>
              <a:prstGeom prst="rect">
                <a:avLst/>
              </a:prstGeom>
              <a:blipFill rotWithShape="1">
                <a:blip r:embed="rId6"/>
                <a:stretch>
                  <a:fillRect l="-1460" t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611793" y="1093846"/>
                <a:ext cx="4481740" cy="1222258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M</a:t>
                </a:r>
                <a:r>
                  <a:rPr lang="en-US" dirty="0" smtClean="0"/>
                  <a:t>odeling graphene as a two dimensional</a:t>
                </a:r>
              </a:p>
              <a:p>
                <a:r>
                  <a:rPr lang="en-US" dirty="0" smtClean="0"/>
                  <a:t>electron gas, its Faraday rotation angle </a:t>
                </a:r>
                <a14:m>
                  <m:oMath xmlns:m="http://schemas.openxmlformats.org/officeDocument/2006/math" xmlns="">
                    <m:sSub>
                      <m:sSub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𝜃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𝐹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</a:p>
              <a:p>
                <a:r>
                  <a:rPr lang="en-US" dirty="0" smtClean="0"/>
                  <a:t>Is proportional to Re(</a:t>
                </a:r>
                <a14:m>
                  <m:oMath xmlns:m="http://schemas.openxmlformats.org/officeDocument/2006/math" xmlns="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𝑥𝑦</m:t>
                        </m:r>
                      </m:sub>
                    </m:sSub>
                  </m:oMath>
                </a14:m>
                <a:r>
                  <a:rPr lang="en-US" dirty="0" smtClean="0"/>
                  <a:t>) up to some positive</a:t>
                </a:r>
              </a:p>
              <a:p>
                <a:r>
                  <a:rPr lang="en-US" dirty="0" smtClean="0"/>
                  <a:t>constant</a:t>
                </a:r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1793" y="1093846"/>
                <a:ext cx="4481740" cy="1222258"/>
              </a:xfrm>
              <a:prstGeom prst="rect">
                <a:avLst/>
              </a:prstGeom>
              <a:blipFill rotWithShape="1">
                <a:blip r:embed="rId7"/>
                <a:stretch>
                  <a:fillRect l="-1224" t="-2488" r="-544" b="-69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517304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3733" y="-21959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Giant Faraday rotation in graphene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52220" y="4786426"/>
                <a:ext cx="2977803" cy="6576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𝑐</m:t>
                          </m:r>
                        </m:sub>
                      </m:sSub>
                      <m:r>
                        <a:rPr lang="en-US" i="1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𝑒𝐵</m:t>
                          </m:r>
                        </m:num>
                        <m:den>
                          <m:sSub>
                            <m:sSubPr>
                              <m:ctrlP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𝑐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eqArr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&gt;0    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𝑒𝑙𝑒𝑐𝑡𝑟𝑜𝑛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 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&lt;0           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h𝑜𝑙𝑒𝑠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220" y="4786426"/>
                <a:ext cx="2977803" cy="657681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155575" y="5562600"/>
            <a:ext cx="44444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Negative slope </a:t>
            </a:r>
            <a:r>
              <a:rPr lang="en-US" sz="2000" dirty="0" smtClean="0">
                <a:sym typeface="Wingdings" panose="05000000000000000000" pitchFamily="2" charset="2"/>
              </a:rPr>
              <a:t> </a:t>
            </a:r>
            <a:r>
              <a:rPr lang="en-US" sz="2000" dirty="0" smtClean="0"/>
              <a:t>CR involves hole states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                (Fermi level in valence band)</a:t>
            </a:r>
            <a:endParaRPr lang="en-US" sz="2000" dirty="0"/>
          </a:p>
        </p:txBody>
      </p:sp>
      <p:sp>
        <p:nvSpPr>
          <p:cNvPr id="3" name="AutoShape 2" descr="data:image/png;base64,iVBORw0KGgoAAAANSUhEUgAAAiMAAAHHCAYAAABtF1i4AAAABHNCSVQICAgIfAhkiAAAAAlwSFlzAAALEgAACxIB0t1+/AAAIABJREFUeJzs3Xd4VFX6wPHvSQKhhhqkhV5EKSIgKiCgNEXFVRF+KLjYVrGAimKBFTurrm3XBmIHV4ooNlSU0EFBkKrUgKBACCGUAGnn98ebMJmZO5AyLZP38zz34c69Z+6chNyZd855zznGWotSSimlVKhEhboCSimllCrdNBhRSimlVEhpMKKUUkqpkNJgRCmllFIhpcGIUkoppUJKgxGllFJKhVRMqCugnBljdMy1UkqpoLPWmmC/pgYjYUzngFFKKRVMxgQ9DgG0m0YppZRSIabBiFJKKaVCSoMRpZRSSoWUBiNKKaWUCikNRpRSSikVUhqMKKWUUiqkNBhRSimlVEhpMKKUUkqpkNJgRKkgatOmDbNmzSI5OZm9e/fyySefcPHFF3uVW7VqFVdeeSX3338/N998M2PHjiUnJycENfaPFStWMGLECMdzkfazquDR+8lbif1ZrbW6heEm/zUq0hhj3LaaNWvahQsXupXZv3+/rVmzpp07d+7JY1dccYW95557gl3dYsvOzrYzZsywNWrUsMOHD/c6H0k/qwo+vZ/c+eNnzf3sCfpnnraMKBVEbdq0Yfjw4VxzzTU89dRTbNiwga5du7qVmTBhAjVq1OCSSy45eeyOO+7g9ddfZ+fOncGucpHNnTuX/v37s2jRIp9TTEfKz6pCQ+8ndyX6Zw1FBKTb6Te0ZSQi/f3vfz9tmcaNG3t960lJSbHGGPuf//wnUFULqEaNGjl+k4vEn1UFj95P7vzxs6ItI0qptLQ0kpKSqFevntvx6tWrU6ZMGdasWROimvlfafpZVWiUpr+xkv6zajCiws6+fft47rnnfJ7fu3cvDRo04MMPPwxirfwjLS2NsWPHcv/993PnnXdy2223ceTIkZPn85pSK1Wq5PXcSpUqsW/fvkK/prWW559/noSEBGrWrMm//vUvt/NLlizhs88+K/R1iysQP6vyr3C/F/V+cinp91NMqCug/CNEqz4jPUr+9corrzB69Gif56OiokhPT2fZsmUMHTq0UNceOnQoW7ZsKXD58847j1deeaVQr3EqW7duZfLkyVSrVg2AESNG0L9/f+bPnw/A4cOHAahYsaLXcytUqMDBgwcL/ZojR47kyy+/5MorryQlJYXHH3+chg0bMnjwYAA+/fRTnn/+ea/nBfp3FYifNSxE0M0Y7vei3k8uJf1+0mBEhZUDBw4QFxd38s0FICMjg8zMzJM3WXx8PI8//jh79+4t9PVD3ZqyatUqoqJcDZLDhg3jwgsvZObMmVxzzTVER0cDuJXJk5mZSVZWVqFeb9myZaSmprJx40ZiY2NP1uGOO+5g8ODB7Nixg7p16zomxAX6d+Xvn1X5V0m4F/V+cinp95N206iw8uWXX3Lttde6HRszZgyTJ092O1a/fn06duwYzKr5hecbxRlnnAHIzw1Qs2ZNn889evSoYxPsqSxfvpy333775BsnQPv27enYsSN//PEHH3zwATfffHOhrukv/v5ZlX+VhHtR7yeXkn4/actIhAhEd0korFu3jmHDhrkd++KLL3j33Xfdji1dupRHH300mFUDYPHixadsts7PGMPkyZNp1aoVAF27diUqKooFCxacLJM3GVHeN8tatWoBkJqa6nYtay3Hjh2jfv36harvyJEjHY/37t2bxMREsrOzqVKlSqGu6S/+/lnDRoTcjOF+L+r95K6k308ajKiwkpKS4vb4+PHj5OTk0K1bt5PHduzYwc6dO6lcuXKhrz9kyBA2b95c4PLnn38+//nPf04+7tKlC0uXLi306wL8+uuvtGjRwu1YcnIyAA0aNACgcuXKtG3b1mtOgB07dpCTk0Pbtm2L9NqemjZtyr333ss///lPn2WK+7s6nWD9rKpowv1e1PvJXUm/nzQYUWElOTmZtWvX0qZNG3JycrjlllvcmkT37NnDoEGDeOutt4p0/alTp/qrqoXWr18/rybun376CZA3qjyXXnop33zzjVu5BQsWEBUVxYABA04e27hxIy1atDjZV1wYFSpU4LfffnP7YPEUjN9VQX9WFXzhfi/6+36Cot9Tej/5QSgmN9Ht9BuldNKzcePG2bp169qbb77ZtmvXznbp0sXWqlXL9urVyw4dOtRWqVLFTpgw4WT5rKwsO2HCBPv666/bt956y86ePTuEtT+1xYsX2+uvv95mZmZaa61NT0+3bdu2tSNGjHArl5SUZCtUqGB/+OEHa621OTk5tkuXLvauu+46WWbmzJnWGGNHjx5dpLqsXbvW3nfffUX8SQonJyfH1qlTx1533XVe5wrys6rQCPd70Z/3k7XFu6ci6X4iRJOehfxDVzcf/zGlNBjZv3+/7dq1q42Li7ODBw+2aWlp9r333rNVq1a1zZs3txMnTnQrP2zYMPvuu+9aa6198cUX7Z133hmCWhfcd999ZwcOHGiHDRtmL7vsMvv66687llu8eLG99NJL7ejRo+2gQYPsyJEjbUZGxsnzy5Yts1WrVrU9evQoUj3ef/99O3PmzCI9t6BWr15te/fubRs2bGijoqJsVFSUbd26tb300ktPfoBYe/qfVYVGSbgX/XU/WVu8eyqS7icNRnRz/48ppcFIYSxbtsw2atTo5OP9+/fbI0eOhLBGwTd+/PgiPW/w4MF206ZNfq6NKq0i6V4syj0VSfdTqIIRzRlRJdbChQvdFoSqUaNGCGsTfNbaIs8d8Ouvv9K8eXM/10iVVpFyLxb1ntL7qfh0nhFVYtWpU4fy5cuffJyRkcGcOXNCWKPgmjFjBpdddlmhn/f777/TrFmzANRIlVaRci8W5Z7S+8k/tGVElVhDhgxh/fr1vPPOO5QtW5aMjAwGDRoU6moFRXp6OmvWrGHgwIGFfu6uXbu44YYbAlArVVpFwr1Y1HtK7yf/MNJFpMKNMcbq/41SSqlgMsZgrQ36AkvaTaOUUkqpkNJgRCmllFIhpcGIUkoppUJKgxGllFJKhZQGI0oppZQKKQ1GlFJKKRVSGowopZRSKqQ0GFFKKaVUSGkwopRSSqmQ0mBEKaWUUiGlwYhSSimlQkqDEaWUUkqFlAYjShXBnj17WLlyZairoVSpp/diZNBgRKkimDRpEjt27Ah1NZQq9fRejAwajKgSIT09nV69elGxYkUaNmwY6urwzTff0L9/f5/nw62+SvlLuP1t670YGWJCXQGlCqJChQrMnTuXHj16UL9+/ZDWZcOGDTRp0oTY2FifZcKpvkr5Uzj9beu9GDm0ZUSVGJmZmaxYsYKLLroopPX45JNPGDRo0GnLhUt9lfK3cPnb1nsxcmgwokqMlStXkp6eHvI3lO+++45+/fqdtly41FcpfwuXv229FyOHBiOqxFi4cCHx8fGceeaZIavDmjVraN68OWXKlDlt2XCor1KBEA5/23ovRhbNGVFha/r06Xz66ackJCQQHx/PokWL6Natm1uZBQsWMG7cOH7++WeOHz/udq5JkyZs2bLFr3WaNm0agwcPLlJ99+3bx3vvvceDDz7o+Py9e/fSqVMnnn76aYYOHerXeitVHHovqoCz1uoWhpv815ReEyZMsM2bN7dHjx611lo7ffp0W7ZsWfvKK6+cLDNlyhRbuXJl+9hjj9nZs2fbW2+91Rpj7Mcff2x/+OEH+/vvv/u9Xp07d7aZmZlFqu8jjzxiDxw44PPa+/btszVq1LAjRozwe72VKiq9F0uX3M+e4H/mheJFg/KDQQIwAzgIpAEzgYQiXOchIAdYGOT628J67DH5H/XcHnvM/+V9lfGHpUuX2qioKJuYmHjy2MaNG60xxv7yyy/WWmvXrl1rK1as6FbGWmubNGliJ0+eHJB6/fLLL3b48OFFqm9KSoqdMGGC2/NOnDhhjxw54nbsv//9rx03blwAaq+CKkJuRr0XS9+9GKpgJCJzRowxFYAfgRbAMGAo0ByYl3uuoNdpAowF9gE2AFVVDsaNG0fTpk3p3r37yWNLliwhLi6Oc845B4BHHnmEq6++2q0MQHx8PMnJyQGp17Rp0xwz9wtS3y+//JJrr73W7Xljxoxh8uTJbsfq169Px44dA1B7pQpP70W9F4MlIoMR4FagMXCVtXa2tXY2cCXQEPhHIa7zBvAhsBEwfq+l8nLgwAHmzZtH37593Y4vWLCALl26YIwhNTWVb775xqsv11rL1q1bSUhICEjdfvjhB3r16lXo+gKsW7eOpk2bupX54osvaN++vduxpUuX0rNnzwDUXqnC0XtR78VgitRg5EpgqbV2W94Ba20SsBgYUJALGGOGAOcADyOBSNi3jIwf79TOK8f9Xd5XmeLaunUrOTk5nHfeeW7HFyxYcHJY3qZNm8jOzvb61rJs2TKOHDlCnz59/F6vFStW0K5dO6Kjowtd3+3bt5OSkuJ2/vjx4+Tk5Lgl1e3YsYOdO3dSuXJlv9dfBVkE3Ix6L+q9GEyRGoycDaxzOL4BOOt0TzbGVANeAh601h70c93UKcTFxQG4faPavHkzSUlJXHTRRRw4cIC5c+cCULFiRbfnPvfcc9x9993UrFnT7/XyNblSQeo7depUkpOTWbt2LQA5OTnccsstbrNG7tmzh0GDBjFmzBi/112potB7Ue/FYIrUYKQakOpw/EDuudN5HvjNWvu+X2ulTqtFixa0bt2a7du3A3Dw4EEeeOABjDE0bdqU6dOnc/XVV9OxY0fmzZt38nmvvvoqhw4d4qmnnvK65sKFC/noo4+46667mDVrFhMnTjw5JPD48eO8/fbbDBw48GT/9qRJk3jllVfcrjF//nwuvvjiItf3nHPOoV+/ftxyyy2ce+65JCUlceDAAXr37s2wYcM488wz+dvf/ka7du3884tUqpj0XtR7MZh0nhEPxphuSMJr+9OVVf5njGHatGk88MADrFu3DmMMkydP5tlnn2XUqFG0aNGCVq1a8emnn3L//ffz9ddfc+jQIZo0acK3335LTIz7n/TBgwf566+/uOGGG9i/fz/fffcdo0ePZv369YAksw0bNow33niDtLQ04uPjmT17NnfffffJayxbtowOHToQFeUduxe0viNHjmTevHlMnz6dyy67jLfeeotZs2YxatQo4uPjef7557n11lsD+8tVqhD0XlRBFYohPIHegD3AGw7HXwf2nua5G3LLVQGq5m6LgCW5x8o6PMcGYlPFl56ebrOysqy11v7f//2f/eabb9zOp6Wl2bVr19rzzjvPWmttdna2rVmzpj18+PDJMvfee6/98ccfg1dppSKQ3oslQyE/o3Ro72msB1o7HD8LCTZO5UzgdqSb50DudiFwfu6x252e5M//FPl7UP5Qvnz5k4luCxcuPJmkdujQIUD6mT/77DOGDBkCwNq1a0lISKBSpUqA/L8uXLiQHj16BL/ySkUQvRdLjlB8RkVqN81s4AVjTGNr7XYAY0wjJKg4XVZST9xHzhjgZSS/5m5gq78rqwJn9uzZ7N27l9atW1O5cmUqVqzI/v37mTt37sm+6uTkZDp06ADAnDlz3LLqlyxZQufOnU8OC1RKFY3ei+pUIjUYmQTcBXxujBmbe+xJYCfwVl4hY0xDJLh43Fr7JIC1dr7nxYwxaUC0tXZBoCuu/CslJYWNGzcSHR3NgAEDePvtt8nOzua22247WWbo0KFMmTKFPXv28M4777gl3hV0iXKl1KnpvahOxURql4AxJgEZntsbad2YC4yy1u7MV6YRsA0Yb6194hTXmocEI47rTxtjrL9/j8YY7a4JsqysLOrXr8+GDRuoXr06AJdffjlffvlliGumVOmi92LoFPSzJ7ec35qpIjYYCSYNRkquxYsXM2bMGBYtWsSrr77K3r17efrpp0NdLaVKHb0Xw4MGIyWYBiMl1/bt2/nkk08444wzOHDgAPfff3+oq6RUqaT3YnjQYKQE02BEKaVUJAhVMBKpQ3uVUkopVUJoMKKUUkqpkNJgRCmllFIhpcGIUkoppUJKgxGllFJKhZQGI0oppZQKKQ1GlFJKKRVSGowopZRSKqQ0GFFKKaVUSGkwopRSSqmQ0mBEKaWUUiEVE+oKKN+M8du0/0oppVTY0mAkTOkieUoppUoL7aZRSimlVEhpMKKUUkqpkNJgRCmllFIhpcGIUkoppUJKgxGllFJKhZQGI0oppZQKKQ1GlFJKKRVSGowopZRSKqQ0GFFKKaVUSGkwopRSSqmQ0mBEKaWUUiGlwYhSSimlQkqDEaWUUkqFlAYjSimllAqpiA5GjDEJxpgZxpiDxpg0Y8xMY0xCAZ7X0BjzuTEmyRiTboxJNsYkGmMuDUa9lVJKqdIkYoMRY0wF4EegBTAMGAo0B+blnjuVikAy8ChwKXAzcBj4yhhzVcAqrZRSSpVCxlob6joEhDFmJPBvoIW1dlvusUbAZuBBa+1LhbxeNLAdWGWtHeBxzkbq71EppZTyZIzBWmv8dr1I/RA1xvwAlLXWdvM4nghgre1RhGuuAzZZa6/2OK7BiCoR/voL1q6FjRth82Y4cADS0iAmBipWhPh4OPNMOPdc6NBBjiullCd/ByOR/FZzNjDL4fgG4NqCXMAYY4BooCZwG9LNM9JfFVQq0I4eha+/hu++g8RE2LKl4M+tUgUGDIBbboGuXcH47W1HKaXcRXIwUg1IdTh+IPdcQTwP3Je7fwy43lr7gx/qplTAnDgBn30Gn3wCc+bAsWNFu05aGnzwgWydO8OECdCjh1+rqpRSQGQHI/7wEjAVqA3cCHxkjDlmrf0qtNVSyttvv8GkSfD++5CS4lymXDnpgjnrLGjZEmrXhrg4yMmBI0dg1y5Yt05aUXbvdj1v+XLo2ROuvx7+8x+oVtBwXimlCiCSg5FUnFtAqiOtI6dlrd0N5L0lf22MmQe8AHgFI+PHjz+536NHD3roV0gVBDk50g3zwgswf75zmdat4eqroVcvOO88iI09/XWthRUr4O234b33ICNDjk+ZIoHKp5/KtZRSpUNiYiKJiYkBu35pTWC11tqeRbjmC8BIa20Zj+OawKqC6sQJCQxeeEGSUT01bAg33QSDBkkLSHHs3AkPPwxTp7qOlSsHH34I1xYo+0opFWl0NE0B5Q7tfQEZ2rs991gjYBMwpghDe6OAJUAVa20rj3MajKigOHoUXn8dXnpJRsbkFx0NV14Jt90GvXvLY3+aNQtuvhlSczOxjIGPPoIhQ/z7Okqp8KfBSAHlTmz2K5J4Ojb38JPIhGZtrbXpueUaAluBx621T+YeG4908SwB9iA5IzcDFwNDrLXTPF5LgxEVUMeOwZtvShLpvn3u5ypXlgBk5EhIOO38wsWzeTP07y//ggQ8//uftpAoVdro0N4CstamG2MuRpJQPwQMMBcYlReI5DLITLT5f6krgVHAYKAKEpCsBrpZa5cGofpKAdIdM2kSPPOMd0tInToSgPzjH1C1anDq07w5LFkiyazr1kF2NtxwgwRBnTsHpw5KqcgTsS0jwaQtI8rfMjLg3XfhqadkhEt+CQkwdizceGPBklEDYe9e6N4dfv9dHtepIwmvdeuGpj5KqeDSbpowpMGI8pesLEkMfeIJSEpyP1enDjz6qExCFqogJL+tW6FTJ1cOyUUXwY8/+j9XRSkVfvwdjETsQnlKlSTZ2ZIM2qqVjILJH4jUqiUJq1u3wp13hkcgAtC0KUybBlG57yILFkg9lVKqsLRlxA+0ZUQVVU4OTJ8O48fLpGX51agBY8bAiBGybky4+uc/4cknZb9sWemuadMmtHVSSgWWdtOEIQ1GVGFZK1O2P/aYLFyXX9WqMHo03HOPjJQJd5mZcMEFsHKlPL7wQli40NViopSKPBqMhCENRlRBWQtffSWtCatWuZ+Li4N775WtSpXQ1K+oNm6Edu0kMAGZtfXGG0NaJaVUAGkwEoY0GFGnYy18/70EIcuXu5+rWFFaQUaPhurVQ1M/f3joIfjXv2S/Vi0ZaROsIcdKqeDSYCQMaTCiTmXePAlCFi1yP16+vCSkPvggxMeHpm7+dOSIJODmDUV+5BF4+unQ1kkpFRgajIQhDUaUk8WLYdw4CUbyi42VicoeflhWzY0kU6fKyr4gLT7btkkriVIqsujQXqXCmLUSfFxyCXTt6h6IlCkDd9wBW7bAK69EXiACMHiwayTN0aPw7LOhrY9SqmTQlhE/0JYRZS18/bV0Syz1WDAgOhqGD5dZUxs2DE39gumLL2TBPpChvtu368ysSkUabRlRKozk5MCMGdChA1x+uXsgEh0tI0p+/13WlykNgQjI7yFvnZqMDGkFUkqpU9GWET/QlpHSJyNDVqudMEGGteZXtqy0hIwZA40bh6Z+oTZ7NgwYIPtxcbBzZ8kbrqyU8k1bRpQKodRUGb7auLG0euQPRMqXh1GjJGnzzTdLbyAC0jpy5pmyf+gQTJwY2voopcKbtoz4gbaMRL7t2+Hll2HyZEnMzK9yZbjrLglEdOSIyzvvwM03y37durLeTpkyIa2SUspPdGhvGNJgJDJZKxOUvfgizJwp+SH51a4Nd98tI2SqVQtNHcPZiROSJ7N3rzyeOROuvjq0dVJK+Yd20ygVYOnp8q2+UydZc2X6dPdApHVrePdd+ab/yCMaiPgSGwu33up6/PrroauLUiq8acuIH2jLSGTYvFlyPd59V3JDPPXuDfffD336gPHb94HI9scf0KiRK5j7/Xdo0SKkVVJK+YG2jCjlR5mZ8Pnn0LevfEi++KJ7IFKuHPz977B6NXz3nZTTQKTgEhIkmTXPm2+Gri5KqfClLSN+oC0jJc+GDdIC8uGHrpyG/Jo0kVyQ4cOhRo3g1y+SzJkDl14q+/HxsHu3JrIqVdJpAmsY0mCkZEhLg08+kXwQz5VzQVo8+veXxev69IEobTf0i+xsSWTdvVsef/ml/J6VUiWXdtMoVQiZmfDNN3DDDVCnjixQ5xmI1KkDDz0k84N88QX066eBiD9FR7sWzwP44IPQ1UUpFZ60ZcQPtGUkvGRnw8KFMkPqjBmQkuJdpkwZWT/lppukFSQmJvj1LE3WrXMtoBcbC3v2QNWqoa2TUqrotJsmDGkwEnrWws8/w8cfw7Rp8OefzuXatpUA5PrroWbN4NaxtDv3XFi1SvYnTYJbbgltfZRSRefvYES/D6oSKzMTFiyAWbNkRMyuXc7l6teHQYNgyBBo315Hw4TK0KGuYOSDDzQYUUq5aMuIH2jLSPAcOQLffguffSaJkAcPOpeLj4eBA2HwYOjSRXNAwsGePRIYZmfL4127oF690NZJKVU02jKiShVrZaKsOXMkCJk3T6YZd1KtmqwU+3//BxdfrHkg4aZ2bejeHX78UR7PmiVr+iillL5dq7Bz6JB8YM2ZI9uOHb7LNmgAV10lW9euOn9FuLv2WlcwMnOmBiNKKaHdNH6g3TTFk54OS5ZAYqJsy5dDVpbv8m3auAIQzQEpWfbskRV8rZWus7/+0pWOlSqJtJtGlXjp6bB0qXvwkZnpu3zlytCrl8z/0bevTKClSqbatSWHZ9EiWa/ms8/gtttCXSulVKhFdDBijEkAXgJ6AQaYC4yy1v5xmud1Am4HugH1gP3AQmCstTYpkHWONNbK6rbLlkkAsmyZrPNyquADpMWjXz/ZLrhAu18iybXXSjAC0lWjwYhSKmK7aYwxFYBfgWPA2NzDTwEVgLbW2vRTPPd5oAswBViLBCTjgFrAOdbaXR7ltZsmV2qqBBs//eQKQJzWfvF09tnQo4dsF12kTfeR7I8/JNcHJMl4716oXj20dVJKFY5OelZAxpiRwL+BFtbabbnHGgGbgQettS+d4rnx1tpkj2MNgO3AU9baxzzOlbpgxFrp71+1SrZffpF/k5IK9vxWraBnTwk+unfX4KO06dxZAlaAKVNkDhilVMmhOSMFdyWwNC8QAbDWJhljFgMDkO4bR56BSO6xncaYZKBuICobzg4ckFVu829r1hSsxQMgLk4+fM4/X7pcOnfWb8Kl3RVXuIKRr76K0GDk0CFJilq2DDZulIlVjhyRSL5sWVkUqV49aN0aOnSQvsm4uFDXWqmQiORg5GxglsPxDcC1hb2YMaYV0k2zsZj1CksZGTKEdutW2TZudAUeBQ06QHI72rSR99W84KNVK510TLm77DIYN07258yRidCio0NbJ7+wVsYuv/YafP2170lxANaudX8cHS03TL9+MmFO69aBratSYSSSu2lOAP+21j7icfwpYIy1tsApkcaYGOAHoCXQ0lqb5nE+7LtpcnIgOVn66/MHHXnbzp1SpjAqVYJ27WTNkfbtZTvrLPnSp9SpWCuNAn/9JY8XLZJRNiXa0qVw773ey0IXVdu2stz0kCE6Va0KO9pNExr/Bc4H+nsGIqFmrbQG79vn2nbvlqBj1y7Xv7t3S+tHUZQrJ60bZ53lvjVrpi0eqmiMkdaRyZPl8VdfleBgJD0dHngA3nhDbsj82rWDSy6RbphGjWSpYmPg2DGJxLZvl4SrFSu8W0rWrIEHH4SHH4a//Q3uvhu6ddOJdVREiuRgJBWo5nC8OnCgoBcxxkwAbgWGWWvn+io3fvz4k/s9evSgR48eBX0JQJqpDx+WtVYOHoS0NOf9/fvdA4/k5KIHGZ7q1YOmTWU780xX0NGwYYQ0oauw0r+/ezDyzDOhrU+RbNsGV18Nv/7qOhYbK0tD33OP3EgFtW8ffP89zJ4t2/Hjcjw7G2bMkK1tW7j/flnzQMe7qyBKTEwkMTExYNeP5G6aH4Cy1tpuHscTAWut7VmAazwKPAncZa19/RTl7M03W7KzcdyysiRgSE+XL0THjnnvn27eDX+oVk0WKktIgCZNXIFH06bQuDGULx/4OiiV5/BhqFHD9be/c6f8bZYYv/wCffpASorrWP/+ki9S3Jn5Dh2SxXvee0+SYD01agQPPQR//7sEP0oFmQ7tLaDcob0vIEN7t+ceawRsQnJGfI6myS17D/B6uRFmAAAgAElEQVQy8Ii1dsJpyloI3e+xYkUZGlurlqxWW6+eBB15gUf9+nKsUqWQVVEpR717w9zc9sa33ipBE6D99JNMB5y3bHSZMvDf/8Ktt/q/G2XdOrn2hx/KN5f86taVLqLbb5f+VKWCRIORAvIx6dmTQEXyTXpmjGkIbAUet9Y+mXtsMDAVmAM8jszemifNWus2osYfwYgxMu15lSrSrVy1qvd+lSpQs6Yr8MgLPipUKNZLKxUyL74ovQ4AAwfCtGmhrU+B/P67jHpJTZXH1apJP9MFFwT2dVNT4fXX4aWX3FtjQL5xPPaYtJToctUqCDQYKYR808H3xn06+J35yjQCtgHjrbVP5B57FxiGexCSJ9Fae7HH69iJEy3R0fjcYmOlG6RCBfk3/36FCjICRfPSVGmzdq2kQYDMPZOcHOZJ0fv3y5j1rVvlcY0a0rRzzjnBq8ORI9KM9MILsvJgfi1awJNPypz7Yf2LVCWdBiNhqCQM7VUqHFkri+ft2yePV66UoeJhKTtbckR+/FEely8PCxZAx46hqc/x4zBpEjz9tPdkQO3bS0Zw3776LUcFhL+DEQ2dlVIhY4ysyJxnrs/xamHguedcgYgxMHVq6AIRkByRu++WVpqnn5Z+3DyrVsGll8LFF7umulUqjGkwopQKqRIRjCxf7poyFuDRR+Gqq0JXn/wqVoRHHpFhxmPGuA+LS0yU9RcGDoRNm0JWRaVOR7tp/EC7aZQquvyr+JYrJ3maYTUwJDNT+o7WrZPHF14I8+eHb6Lon39K3sikSdK1lCc6Wkb7/POfsi6OUsWg3TRKqYiSkAAtW8r+8eOweHFo6+PlxRddgUiFCvDRR+EbiIAM933jDVlYauBA1/HsbHjzTZk6edw4mctEqTChwYhSKuTCtqsmKQkef9z1+IknZIbAkqBFCxkrvXw59Mw3x2N6Ojz1lMx8+PLLp17MT6kg0WBEKRVyYRuMjB0r0ySDrDMzcmRo61MU550HP/wgyyO3a+c6npIiC/udeaa09hR2pUyl/EhzRvxAc0aUKp6DB2XKjpwcGaiyf7/MOxJSq1a5jzNeuBC6dg1dffwhJwc+/liCrKQk93Pt2sGECTocWBWI5owopSJO1aquUbLWwqJFoa0PICNT8gwYUPIDEZCJ0K6/Hn77TbpoatRwnfv1VxkOfMkl8PPPoaujKpU0GFFKhYWLLnLtL1gQunoAEg19/73sR0XBs8+Gtj7+FhsrXU5bt0orSf41JebNk66d666DzZtDV0dVqmgwopQKC927u/ZDHow8/bRr/8YboVWr0NUlkKpUkWHAW7bIYnvR0a5z06fDWWfBiBHe084r5WeaM+IHmjOiVPEdPCh5ItbKZ2JqqiweGXS//AIdOsh+VJR0aTRvHoKKhMCmTTKh24wZ7scrVJAVDUePhri40NRNhRXNGVFKRaSqVV2DPbKzYcmSEFUkf5fMwIGlJxABGQ48fTosW+beVJWeLi0oTZvCq6/qcGDldxqMKKXCRsjzRpKS4NNPXY8ffjgElQgDnTtL7sjXX7uWVQYZ5jRypHRbTZ2qw4GV32gwopQKG/mDkfnzQ1CBN95wfcD27u0+L0dpY4yMrlm1Cj78EBo2dJ3bvl1G5bRvL106GpSoYtKcET/QnBGl/CM5GWrVkv0yZSAtzX3dt4A6dgzq14cDB+Tx7NlwxRVBevES4MQJCdaeekomTMvv7LMl1+S669yTYFXE0pwRpVTEio93DVzJzJSZzIPm449dgUjjxnDZZUF88RIgNhZGjZLhwI8+6j4ceP16GDJEgpIPPoCsrNDVU5VIGowopcJKyLpq3nzTtT9ihH7D96VKFWkdSUqChx6CSpVc537/XYZCt2wJkydDRkbIqqlKFg1GlFJhJSTzjaxf75p1tGxZGD48SC9cgsXHy8ijHTtkFeAqVVzntm2DW26Rxfief17625Q6BQ1GlFJhpVs31/7y5UFq8X//fdf+gAHu06SrU6teXVYzTkqS4b/VqrnO7d4NDz4IDRrAAw/Arl0hq6YKb5rA6geawKqUfzVoAH/8Ifu//CKDNgImKwsSElyzjH71leaLFMfhw/D66/DSS7B3r/u5mBjJLRk9Gtq0CU39lF9oAqtSKuJdeKFrf/HiAL/Yt9+6ApHataFPnwC/YISrXFkWGUxKgkmTJH8kT1aWJLi2bSvDhr/5RocFK0CDEaVUGOrSxbUf8JlY33vPtT90qHx7V8VXrpzkjWzYAJ9/7r3q8Zw50gLVsqWsIKx5JaWadtP4gXbTKOVfK1dCx46y37ChfMkOiLQ0mdgkb9THunUyPFUFxrJlktA6a5YsQpRfxYoSDN51l/4flAD+7qbRYMQPNBhRyr8yM2WtmvR0ebxrF9SrF4AX+ugj+QAEOOccmW1UBd7WrZJXMnmyc4tIz55wxx2STFy2bPDrp05Lc0aUUhGvTBk47zzX46VLA/RC06e79q+7LkAvorw0bQr//reMtnnrLWjd2v38vHny/1G/vozC+e230NRTBY0GI0qpsJQ/iTUgeSOHDkneQp6BAwPwIuqUKlaE226DNWsgMRGuucZ9srnkZHjhBZmWt1s3SX7Nay5TEUWDEaVUWAp4MDJ7titX5JxzoFmzALyIKhBjZLa7GTNkEb7HHpNWkfwWLZLZXevUkRlyly3zzjtRJVbAckaMMY2As4HKwH5gh7V2c0BeLMQ0Z0Qp/0tJgZo1ZT8gi+YNGCABCcAzz8DDD/vx4qrYsrPhu+9kePAXXzjPftesGdxwg2xNmwa/jqVY2CewGmOaAh8DrYBU4DhQCagOrAcGWWu3+PVFQ0yDEaUCo1UrV7rAwoXeo0OL7NAhGUVz4oQ83rxZW0bC2Z49Mkvu22/DFh8fHxdcIMnI112nM+gGQUlIYH0AGAHEWWsbWGtbWGvrIgHJg8CjAXhNR8aYBGPMDGPMQWNMmjFmpjEmoYDPfcYY850xJsUYk2OMuTHQ9VVKuQvY5GfffusKRLSLJvzVri0TqW3aJLklN90EcXHuZZYule6bOnWk1WvqVJkNVpUIgQhGFltrV3g2FVhrs6y1PwDzAvCaXowxFYAfgRbAMGAo0ByYl3vudO4CYoEvch9r04dSQRawvJEvvnDtDxjgxwurgMrLLZk8WVpLPvkErrjCfaK6zEzpfrv+elnM76qrYMoUaQ1TYSsQ3TSvAM9Ya/c6nEsAHrXW3u7XF3Wux0jg30ALa+223GONgM3Ag9balwp4naa5z/m7tfYDH2W0m0apANi4Ec46S/Zr1oR9++TzqFiys+GMMyQpBWDFCujQoZgXVSGVnCyByUcfyeqKTmJjoW9fGTV1xRXuqwyrQisJOSMdgRnAESAFSAcMUBuIB4Zaa3/064s61+MHoKy1tpvH8UQAa22PAl6nGbAJDUaUCrqcHOn+P3hQHm/dKqvSF8uiRa6lgevUkRnVonRgYcTYvBmmTZM5ZH791blM2bIysdqVV0pgklCg3nuVT1jljBhjrjTGuC3kYK1dAbQE7gU+AhYAn+c+bhiMQCTX2cA6h+MbgLOCVAelVDFERUGnTq7Hvr70FsqXX7r2L79cA5FI07w5PPoorF4tOSbPPOO97HNGhuQN3XmnLBHdvr0MJ165UocLh0hx78LPgAs8D1prT1hrv7fWTrLWPmutfcNaO89a6zA2K2CqIaN5PB3IPaeUKgE6d3bt+yUYyZ8vcvnlfrigClvNm8uQ7V9+kRaTZ5+Fc8/1Lrd6NTzxhCyIVL8+3H67/J0cORL8OpdS/vhKUMYP11BKKUd+DUa2bZNVZEFWle3Vq5gXVCVGs2bw0EPS+rFzJ7z2muSQlPH4CPvzT5mi/soroXp16c6ZMEHWLcrJCU3dSwF/rJV9rTFmHJITsgOYBbxrrc3ww7WLIxXnFpDqSOuIX40fP/7kfo8ePejRo4e/X0KpUil/MLJqlbSwF3nttK++cu1fcglUKMjAOhVxEhJkGPCIETLK5rvvZATOV1/BgXwfD5mZMpQ4MVFaWGrVgj59JIjp00celxKJiYkkJiYG7PrFSmA1xuQAGcgkZ8nIMNqewJ/A1dbajf6oZBHrdqoEVmut7VnA62gCq1Ih1qSJzBIO8NNP7nkkhXLFFa6ckf/+V3IGlMqTlSVjyL/8UnJK1qw5dfm2baXlpGdPuOgiqFZ6MgDCKoE11z+ttcOttQ9aa68C6gKTga+NMfF+uH5RzQbON8Y0zjuQO7T3wtxzSqkS4vzzXftF7qrJ+5abp0+f4lRJRaKYGAkqnntORuL8+Se89x4MHuw8q+uaNfDKKzKXSY0ako9y//0SzKSlBb36JVlxW0bSgButtZ85nOsODLTW3lWM+hVZ7sRmvwLHgLG5h58EKgJtrbXpueUaAluBx621T+Z7fndkKHJt4FXgNWA+gLV2hsdracuIUgH0yiswapTs33ADfPhhES6ycKF80AA0bChNLcWetESVGtnZkgj77beyLV0qx3yJipLgpEcP6NJFZvCLoG6dsJpnxBjzObDbWjvCx/k3gzHBmS+5k6y9BPRG5jqZC4yy1u7MV6YRsA0Yb619It/xeUD33Ic29/kgXTz51rjWYESpQFu2TJYeARkgsWlTES7yz3/Ck7nfN269FSZO9Fv9VCl0+LDMWZOYCPPmSWLs6RJcmzWTwCRvO/PMEju0PNyCkTbAMuQDfpLD+f+GqmUkmDQYUSqwjh+XpUgyM+VxSooMdCiU88939fFMmyYzcSrlL2lp0vo2b54EKKtWnX7OkmrVpMXkwgsl2u7QwXvNnTAVVsEIgDHmMmAasBZ4H/gJmX21F3CRtXZwcSsZ7jQYUSrwzjsPfv5Z9r/5Bvr1K8STU1NlPvmcHOmaSU7WlV1VYKWmSnCyaJGs8rhihQwFOxVjoGVL+WPv1Em2du1kGHqYCbtgBMAY0xx4FrgS13DhJciImn3FfoEwp8GIUoF3990yAAZg/HiZMLPAPv0UrrlG9jt2dEU1SgXL8eOSc7J4sWvbv//0zytTBtq0kcAkL0hp1cp9ccAQCMtg5OTFjKmKTAWfaq0tSq9uiaTBiFKB99FHMHSo7F96KXz9dSGefPvtMpEVwCOPwNNP+71+ShWKtbBliwQlS5bImPV1606dFJsnNlYClHPOka1dOxlmHMQunrAORkorDUaUCrzNm6FFC9mvUUN6Wgo8GKZpU5l9FaRPXyclVOEoPV1yTX7+2bVt3lzw5zdt6gpQ8rZ69QIyaizowYgx5m/AMGAqMNtae8JfLx4pNBhRKvCslbSPvAkyN2+WwQmnlZQEjXOnG6pQQS4QGxuoairlX6mpkm+SF5ysWCErTRdU1apw9tmytW7t2q9Vq1hBSkhaRowxZwJDgP7AemAK8L21VifqR4MRpYLl0kthzhzZ/+gjuP76Ajzpvfdg+HDZ79NH5ohQqiRLSZFJ2Vavdm0bNhSsiydPjRquwCR/oFKzZoGe7u9gpEAZMNba34B/Av80xpwHXA88Z4xZAEy11i71V4WUUsqXzp1dwcjy5QUMRubPd+1r94yKBDVqwMUXy5bn+HEJSPIHKKtXy3woTlJSYMEC2fKrWVNG9HhuTZt6LyroR4VOx7XW/gT8ZIyJBi4GbjPGvA58DUyx1m7wcx2VUgoo4gq++YOR7t19l1OqJCtXTmZ8Pfdc1zFrpUtn/XpJjl2/XrYNG+DoUefr7N8v2+LF7sejo2WRqJYtZbI2P/PX0N5ySBfOYKABMBP42Fr7R7EvXgJoN41SwZGS4mpFLltWFlw9ZfrHzp0y9TtA+fJw8GAxlvxVKkLk5Mi9kRec5G0bN0oSbQEYCO/RNMaYKsA1wCAgFvgfMM1ae+CUTyzBNBhRKniaN5cRkSDLg+RfRM/Lhx/CsGGy36sXfP99wOunVImVkyMtKb//Lttvv7n2/3BvW/B3MOL3WVOstWnAO8A7xpjaSGvJbGPMQWREzmd5i9QppVRhde7sCkaWLz9NMKJdNEoVXFQUNGggW+/e7ueOHpUhbHnBSaFmHSzAS/v1ah6stXustS9ba7sCo4BmSEuJUkoVSf68kZ9+Ok1hDUaU8o+KFWXekkGDZNFJP9NJz/xAu2mUCp6ffpKA5BxWkVAfZi+oCgkJ3tNj794N9evLfrlyki+i84so5Rf+HtpbMtcuVkqVWu3aSQ7qR9zA7F3nSoZ/+fJy4u67Xc0l+VtFLrhAAxGlwpgGI0qp8JOVBbNmwd/+5pXdHxsrrcXJxLuXX7NGVtJbv16OaReNUiVGkRNYjTHtgb5AO6AxUAVJsD0IbANWIrO0rvFDPZVSpUFODvzvf9InvXWrHPvf/+Cmm9yKde4My3/qTDVSaVwpmbgjf8mJ2Fi4+mrZX7jQ9QQNRpQKa4XKGTHGxAB/B8YANYBFwCYgFUhBWlqq525nARcCO4F/A+9FamKF5owo5QeJiXDPPbB2rfvxjh1lTY58pkyBG26Q/b59Yc70w7BsGfz5J9x4o6w/U6OGFIiJgbQ0mDRJhvlWqxb4n0WpCBeS6eBzX7gV8AGwDplDZPXp1qbJDV7OA+4FbjfGDLHWbi1GfZVSkWrtWvdApFo1uOMOuP12r6KeI2pspcqY/EMRlyxx7Z97Lnz9NYwaBU8+CS+9JJFMAFYyVUoVTYFyRowxFwIvANdYa4dba38pyCJ51tosa+0Sa+1AZOXfN4wxHYtXZaVURLrzTujSRYYQjh0L27bB00/LSBkPTZu6Gj5SU13zjpyUfyrr88+HMWNkPyVFWkf69YPt2wPzcyilCu20wUhu60YvYIC1dmdRX8ha+ztwZe6mlFLuoqJkKd7Nm6UFo2pVn0WNgfPOcz32WqcmfzDSrRv8618ykVOe776TVUrzJ7kqpULmtMFIbuvGE9baLABjTI3cAKXQrLXHrbX+ny1FKVVyfPopTJ/ufK5RI6hTp0CX8bloXkaGe45Jly5w7bUyymbUKFf3TJ060KlToaqulAqMAg/tNcaUM8Z8CSQDKcaYWzzORxljavi7gkqpCLFvH1x3HVxzDdx2G/z1V7Eu57NlZNUqWU4doHFjV3BTqZLkiyxdCm3bwjvvQIUKxaqDUso/CjPPyFigN7AKOApMNMbcAGCM6QXsAvYZY/4yxvzD7zVVSpVM1sLHH8NZZ7laRA4ehHHjinXZ/MHI6tWu+MOti6ZLF+8ndu4sActFFzlfODOzWPVSShVeYYKRvwFdrLUdgPrACGCCMaYZ8CkQhwzxPQNJVC3eO41SKjI8+CAMGSLJo3luugleeKFYl61RA5o1k/3MTAlIgNMHIyD5KU6OHpUZ1Z55RiZSU0oFRWGCkT3W2hUA1toca+2bwIvA68CrQFVrbU2gJTATeCx3YjSlVGk2aJDrw79BA/j2W5g8+ZQJqgXllTdirfuwXl/BiC9jx8KGDfDoo3LxNTpno1LBUJhgJMPh2GtAnLV2bF6Cq7V2c+5Q3veQ+UWUUqVZx47SOjJiBKxbB336+O3SXiv4bt8Oe/bIgbg46RoqqIwMySfJ88svUvfHH5dzSqmAKdbaNNbaE8BiH6dHA+cX5/pKqRIkLU2SVJ088wy89hpUruzXl/RqGcnfRXPBBRAdXfCLlS0LixbJMOC8RfUyM2H8eJg3zx/VVUr5UJhgxNdd7fiVwVp7EJkiXikVybKzYeJEaN4cRo50LhOg2U7zVvAFWcrm2A8FyBc5lZgYacVZvVqCGZBupr59i19ZpZRPhQlGLjTGPG2MudgYU9C1uI+fvkhgGGMSjDEzjDEHjTFpxpiZxhjvqRydn1vOGPN87sigdGPMEmNMt0DXWakSJTsbPvlEhsn+4x+QnCyL2uXP2QiwvBV882TOL0a+SH5nnikL7b36KvznP85ldD0qpfymMMFIBeBhYC5w0Bgz3xjzOJBgjCkbkNoVkTGmAvAj0AKZhn4o0ByYl3vudCYDtyDDmfsDfwHfGmPaBabGSpUw1kLXrjB4sCR85klIgCNHglqVvK6aShymUtI6eRAV5T72tyiio+HuuyE+3vn8LbfIwn67dhXvdZRShQpGVgGNgRuBj4DawDhgCJBmjFlojHnGGHOZMaZK7nNCtRLVrUhdr7LWzrbWzkamoW8InHIOlNyA4/+AUdbaydbaecB1yOrDTwS22kqVEMZAz56ux5UqSaLnb7/5NUG1IPKCkY6sIIrc1orWraVOgfL77/Duu9Jq0rSpLLy3eLG2lihVRIWZ1n2VtXYH8GHuhjHmDOCifNuDwENAjjFmA/LhHwpXAkuttdvyDlhrk4wxi4EBwEuneW4m8Em+52YbY/4HPGSMKWOt1VmRSpGcHJlyIjPTtZUr55yL+eefMqDDs3yTJvL56GnNGunVMMZ9a91a1nfztGuXLApXrpxrq1xZ5twoV87/PzsZGZKM0aqV97n77oP334fhw+Hee10r1wVZXjDSmeXeBwNl6lRX4JGRAVOmyHbJJTB3rt9fzlo4ccL5//jgQZgxQyZ9y9tOnJCR0/ff711+/35Zf9BaaUCKjpatenVJl/F0+LCMxM4rFxMjW1yczLLv6fhx+ZvOKxcTA2XKSN2d/oyys+HQIffyMTG6qHJpU+BgxFp7i8OxvcD03A1jTFWgGxKY9AT8mzpfcGcDsxyObwAcbh+v526z1nrmu2wAygLNgI3FrmEpceyYvNF4fjhXq+a8BMmWLfIBnb9sZqZ8OF94oXf5+fPh88+9r9+3r8yz5WnqVHjlFSmT/zk33QSPPOJd/oUX4IEHvI/ff7/znF1Tpji/od93H/z7397Hf/hBznkaOdI5GPnsM+k58DR8uMxu7mntWpnWo3596UFp3lx6HU75Rn/okIwe+eILmDlTPnW2b/eeKKxmTUhKkk+aEMpbwbdzSr5gpLhdNKczfrwkuD75pHuOTIcOxb70jh0SLOzaBbt3y0jlAwckjWXtWu/y+/bBrbd6H2/c2DkYOXQIXn7Z+3iDBs5/uykpEms6lXcKRvbulZjMU0IC7HRYanX3bmjo8LW1USPnhZV375Z0IM9gp149+PJL7/LJybL6gGf5+HgZOOUpLU3eIzzLV60KQ4d6l09Pl/vYM5iqUMH5zyEzU36GqCj3LSZGbilPOTkS7+Yvm/elJZIUacE7X3JH0HyRu2GMWenP6xdCNWQ2WE8Hcs+dSvVTPDfvvJcdK/eTbWLIstFk2Wiq1ipL3Qbev96dO6UlOytLvhHk/du0KbR3mCJu9Wr5wPUs36mTrILu6ccfYdo097LZ2fLhPGyYd/kZM6Sl2bP8//2f84fwxIkyL5Rn+TvvdP5wfv11GD3a+/i998KLL3ofnz3b+Q101CjnYGTlSlluxFO1as7ByN69ufNRePA1ItXXyFBfk3P6+lz2Vd5Xq76vN5rjPlLCq/n4q16wwPv/sVo1uP12GW3rJidH/lASE90rfPAgLFvm/B8Q4kAEclfw7WTpPCeILSPGyA3Yr5/8Eb7xhiTv/sNHL/Dzz8Off5Ld/WI2xnVmyZZaZGTAXXd5F83IgEmTvI+nOr0r4btFLCfH+bivyWd9/a1nZzsfj/Hx6eHrb72w5X3dAydOSMDmKS3NufyRIxLEe2rUyDkYOXAAHnvMubxTMLJ3L1zpsBZ9w4YSq3v64w95v/fUuDFs2+Z9PCnJuXyTJtJo6VS+fXvvYKdRI/dpdPLXp08f7/IJCfJ+7Gn3bufjxeXXYMTBwQBfP2w07Oie5Laoze3UXfOGV7lNYybT6X+jySKGbKJP/vtbx6Hw81Ne5Xe9+imd3n3hZLm85xy+6HLo5/1OdnDWPDq99ZFX+azULjDM+2tMxvJVdFrwg1f5mCZnA96jEcrsTqJT8nqv8pX31QW875iK2YdoQCqZlHHbsk/E4vTn5+uzzddyIcEqn/ftKG8rX965fL160qKRv2yZMnD22c7l27aVb23Wum++Pkvr1oXu3V3N8ceOyZtwrVrO5fPnVsaQSVO20ip1I1UPdQAauBeOiiL9UCYVPD8dGjWStv0w1rvVLurOkYX3jpepRLnCTHZWXB06wNtvy8gbh4X3UlLAPv8ONZN/I/rll2kNVKIha8qdh+3/HKZxI7fy9eo5v4yvQLRKFWnZy+u2K19ehjv7ClCrV5dWOmPkby3vS0WVKs7l4+IkTzfvi0deeadv8SAjnHr2dLU8ZmXJVreuc/mcHGl1yF8+OzvwwU6oyudkZlODVKLIcdtq50QB3r+knGMnaM0mr/JnZJQFvMdUZB86SseDS7zKVzUVAO8mq4z9h+j42+de5cv/FQcM8ip//K9UWLTe+YcrhkAHI9cE+Pq+pOLcAlIdVwvHqZ7bwOF4XouI4/PH59vvARgf07KUzUqnmkOMlnTcOW6LO/InF+Idzs5PcQiVgZp713M13u3183dm4NRDVX/HYobg3QQy/7cROAUjTTd+yVd49xPM/2UEMiGvu7ZrPmIHd3odX/Hz7YB3sNY96X2Syz1KdnRZsqPKkBMt24H9g5B0JHeXRn3LxnbvYsuUgRjXp39Mve7AQK/yg1qtof99C4iKLUNU2Rj5t1wZyrVtCZzrVX7ENXu5s/MfmLIe0UWVKjj9iQ0cKFtB9eolW0ENGZKvxScryxWNlC8PeOdsDDn0JrfW+ZDKB3dR7difxCDvnMuOT0IGjLlbUL4f/ZjPKtOe3xr2pczVV9LtgfM5o3Z4twl3L+9q7lpXriMdCzPZmb/4WAE4evdOqib/5nasETtodHwHfx55w+vjp0J5y4ZutxN1RjzlmtWnUsu6VEqoTmyd6oB3kFWliuR0FFRcnHPXoC/x8dJtUVD160sL7UnWSsSRnY30dLtr1iCD1BV/uEUjNjOL7KgyOH3YNq55mL2vfUtORhbZJzKxGVnkZGTlJiz/n1f5OmX289s1L2Ez5fo2Kwsys8ipUROnMQk10v/g92b/wGRlEpWdhcnOwuRkcaxMPWCGV/lKe7aQEtuN6JxMom0W0SX6/KIAACAASURBVDlZRNks9iU3Bbw/tGN3b2M/LbyO/7GnGbDZ63jMnztZS1uv49v3Ngc2eR2P+ms33+OdRL59v4/y+/bwId7N5tsPNCd/MJKYmEhiYiKpW1JIm7/Kq3xxBTQYye22CYX1gEO6IGchuR+ne+5VxphyHnkjZyETvG1xetLIqOrSTmCziCab1ZWcRztXr+Lc5lmjlvObZ73azuUTmjj/1zVv4lz+zNbO5duenZ2b8ePu3E7O9enc0bl8tx7O5S/slAlTvI93PN+5iaJtwzQ4vtvreIP4ro7lm2X/Dr9+4n2iFTgFI/Eb5hP/4j3e5e+8Ey7xDkaiZkyTr4VO5f/7X+/jr70mfUqeTSM33wxPebd8MWWK9Fd5No0MHercv/XSS7La7fHj7u3n48c7ti23qfEn/OU970f7cs5pT88duIUbGc4+ewYkAS9C1MvyxX/4cMenhIVWh1xdNPOOdqb18QAl9PpgrXSpOnW1Vm1Ri3tazKHBpu85n2V0NCspZ4+TWqMZZWo7JP0eOkSrhRO9j8fFOfdF7N8vSRqeTSNnnOHc35OcLElJUVGu7OzsbGlee8P7CwK7dsF117maRvK2evXgm2+8y2/ZAuee697UAbKq4WbvD1uSkqBlS7dDBohp3hw2eX94lknZQ607HSL+Zs1gjHcwUinrIC1nevZJ5pZ3CEaqVzhO9S0OP1dF5y+AdeoAJ/Z4HU+IP+FYPqGhcz9ZQj3nfrVGTZzLN2rgXL5Bo8Jdv26Cc/m6td3L9+jRgx49enBs7RZOVJzE+xN9Tb5eNIFuGQmV2cALxpjG1trtAMaYRsCFwJgCPHc8Mpz3g9znxiAh4re+RtJUy3afbNbXPPitX7sDnhvmlQTS2scwxKYPXweDOnolaTRp4NR4A3WG9oJmk7zKn5F/Zqh8qvZsD4fu8ypf+WKH/AAgtmUjuOwyr/pHNXe+UalQQb4qOQ1HcRLq/pjils/IcLVLHzvmOu5r7o29e2UNFE+7vQMyQD71jh71Pu4roaB+fffHCQnQqhWxbVt6Fc3JgQ59a7IvB/atdz/ulEwbTsqvcQUjS3I60211cOp85IgkRb/xhgQjP/0k+VxuypWjx7N9OXasL016Qrn4TFi3jmopKeA0hYmv/3tf/S5Hjzov6OeUFZpX6Y8/9j7eqJFzec81e/Jfx0lUlAzB8RRu/SW+7u1g1KdGDe8kjTPOcC4fGysZ/B7ljee9nSu6cgVpbvUoH+M0YgCIrRknQ9M9ysf6mF+nfJ2qlL+8K0x8zrm+RRSQYCR3htYPgQ65/8YiQ4OnBeL1HEwC7gI+N8aMzT32JDJXyFv56tkQ2Ao8bq19EsBau9oY8wnwsjGmDPL98A5kmLJ32F1YsbGudS8Kok4d52Envpx9tu8EBScXXSRbQQ0YIFtB3Xqrc6q/L//4h/RzeA6n8dVB3b+/dEZ7lm/nY366du1kwbb8wVFWlnyTcxIfL+fyl83M9D2MtbBvWL6y9HxltuYP4qKi5HFcnO/grn9/GRlTv758k/WV7JJ7ueefl23XLhlM87//yeeK05BMkNEOjRv7vGRwZGXBihUnHy6nM8uXBzYYSUuTxO+XXpKExzxvvOEQjABXX53/URnnJpQ8tWrBW2+5D6dJTYXatZ3L+0om8ZWp6utvy1emamGzuJ3+1vOGgDgpV06yMT2Hr/hKMqlUCa65xru8r/eIatWkVdKzvK8kmdq14auvvMv7unfq15cx/Z7lfd3zDRsWLgerfn3nYVS+1K0L339f8PK1asGHHxa8fM2acMUVBS9fQMYGYJIeY0xLZPjrfmttrdxj3ZBJyBzGSvhf7tTvLwG9kVa/uchEZjvzlWkEbAPGW2ufyHe8HPA0MqFbVWA1MMZau8DHa9lA/B5VCeQ5KUnefvnykqXnae9eSWf3nGgkPt45k/H4cblmuXK+3+z87LiPLo8tW2S4aa9e0kOUt5RL0P3668k54XdRjwR2MWSI9IAFyrhx3r1u5ctLb5yv2eMD5vhxGaLnOdFI+fLOE9AdPizDIXJyXJOHREfLh7zTEL0TJyTYy182Jkb+KFp45z6QkyOtNXkfzNHRvgMjVWIZY7DW+i2ZLCDBCIAxpiewx1q7Md+xaGutj/C75NJgRJVGw4fDe++5Hl95pQzvbt48yBWZOPHkkNqZXM21zKRpUwmWAmXfPunVOHZMvtTffTfceKPvnhSlIo2/g5Fif7UyxtQEDlpr3drscqdRx+NYxAUiSpVGebF3Xg4kyJftb76RkR1O8zEEzHJXvsjK6M6QLfMvJCf7XlamuGrVkpaRmjVldFOQGqmUiljFajszxqwD9gF7c1fFfcIYE+zvRUqpIDNGlmbZsAGuv979uNPcaAGVbxa7gy1dE7Q45VwWRkoK/P3vsNHHfMv33ScTCWogolTxFbcjbyHwHtDAWnsN8A4w1hgz2RgTV9zKKaXCW8uW8NFH8PPPMkX3qFHOs0UGzOHDsD536E9UFFUvcc2/vbgYIw9nzoSzzpKld266yXdup1LKP4oVjFhr77DW3mStPZr7OMlaeyOwG1hgjHGcOl0pFVk6doSFC2WpFieHDwfoA33FClefUevWdOrpGiJflGBk3z6ZUuPaa11LBCxbJuv7KKUCJ1ApzuORqfaeD9D1lVJhxhiZa8vJLbdA166+uzyKbLn7ejT5u4hWrJCBIAWVkSHr603PN6lf3bqy+NpllxW/qkop3wISjFhrc5AuHIflg5RSpcmnn8rijcuWyQjcZ57xPd9UoS13X6n3jDNc3UQnTjjPJ+dL2bLuizTefLP0APXv75+qKqV880swYoypboz5yhjzuDGmRe5kYj0oRQvlKaWc7drlmrA2IwMefVQWAly9upgXttarZQQkdyVPYbtq7rxTRsfMmSNT4DtNDaOU8j+/BCPW2gPARKA+MoX6NmAPoVsoTykVJu65B1aulLySPKtWSeJrsezaBX/JSr1UqiQZpxQsGElOdp6INCpKJkvr27eYdVNKFYrfummstZ9ba2+21p4PjAJaAMdO8zSlVCnQpo0Mtf3Xv2Q1hGbN4AnvNcoKJ9+QXjp2PDltef5gZMkS96AjJwfefFNevzAzYCulAitQOSP/QVbHdVgCUilVGsXEwIMPyuztH38saygWi0MXDcg6OnndK/v2yQRoIDOmd+8Od9wBhw7JwrV5DStKqdAq7qRn/zbGtPVxeie+F69VSpVSLVu6d9nkt2SJrOtXID6Ckago93Vy5s+Hhx6SNRIXLXIdj4+XpYGUUqFX3JaRh4BLjDEvGmP6GGOqGGPKG2OuAq4GlhW/ikqp0uDoUZlG/uKLZb22U46E8VipN38wAu5dNcuWyRwoGRnyOCYGHnnEbX09pVSI+WWhPGNMWaAP0AtoBEQDK4FXrLWpxX6BMKcL5SlVfGPGwHPPuR/r00cWobv8co/C+SOJevUkmTWfxETo2VP2zz5bRsZccIHELBMnQltf7blKqQIJu4XyAKy1GcCXuZtSShXa3XdLjscHH7gW3/vuO5lMzSsYyddF8//t3XecVOX1x/HPAaTYQBAkUUGjRKQIxhaxsDbAqGjsGjX2kvgzzZhoNHZNYqKJGlGT2HsvUVFUFkXsimJDFFAUDUQpSpNyfn+cmczsMLs7uzuzd3b2+3697mtum3sfLjBz5innWTRoG14aFyNnvvwyZg7eaqvoz7p8eeQK2WSTqB0ZMkSz2YuUo3r/W5pZWzM7shg3s3BKMa4lIpVlvfVi8r1Jk2C//SIIATj55DwnZwUjZz+6DVVVkb/k0kvh009htdVg880zpz/3XGSAVSAiUp7q/a/p7suB+Wb2VzPr2NgbmdlawN1AsRNCi0gF6dcP7rkHpk6NuW523z3PSVnDel8k01/EHe64I9aHDs2cXl1dmrKKSHEU3GfEzIYCfwJuBW4utC+ImX0b+BmwO3CMu7/cyLKWLfUZEWlGX30FnTuDO8tpwwZd5tFz49UZODACkOHDoWdPePhhGJmakGLLLWNmYREpjsT6jLj7ODPbDTgD+MDMpgETgElE2ve5RE1LV6Ab0A/YEegJXAl8390XFqvgItJKZc3U22azAcx4Y/W8p+2wQzT1uMfInPnzYc01m7OgIlKoBnVgdff5wG/N7HxgD2A34HhiBE1nwImgZBownsjE+qy7N2DuTBGROmT1F7GcIb3ZunSJ3CITJ0aH2Oeeq6XJR0QS16jRNO6+ALgrtYiINJ+cmXrrUlWVmZCvulrBiEhDucdcTpMn11yKrShDe0VEmkUtM/XWZuhQ+OtfY33cuBKWS6SF++YbmDIlpk3IDTzmzi39/YuS9KzWi5u9BMwExgHPAK9VYk9PdWAVaSYzZkCvXrG++urxKZmaIC+fL76AtdeO9bZt4/TV83cxEWkVli6FDz6I/Dtvvw1vvRWvU6ZEYuPClWHSszoMB6qAnYGjgV5m9hzwCPBP9SURkQbJrhVJZzarQ7duMWPwpEmRAG3ChMjqKlLpli+PSSKzA463346ajqVLG3at1VePxIHZy8EHF7e8JQ1GUsN/708tmNkGwKXA3sAJZraru88qZRlEpII0oIkmbejQCEYg+o0oGJFKs3BhBBwTJ2aWN9+M+Z4aonfvmPU6O+jo2xe+9a1MEsK0FhWMmNmWxEibR9x9kbtPN7O73P0OM9sOOB34RSnLICIVpBHBSFUVXHllrCv5mbR0s2bVDDomTozajvQUCoVYb72Ys2nAgHjt3z+CkDXWKF2561PqPiP/AjoQQ4CfAT4ENnT3g1LHj3D3m0pWgGaiPiMizWDZskh2tjCVrmjmzPjJVo/Zs6FHj1hv2zbmr1G+EWkJ5s2LtDovvRRJ+15+eaU5Ieu0zjoxKWQ64OjfPzIcd+7c9LKV5UR5dXiVGP77DfAD4FvANQBm9glwdYnvLyKV4q23MoHI+usXFIgAdO8eE/xOnBjt6NXVmcysIuVi0aL4N/ryy5ng4/33C3tvmzbRpDJ4cOTWSb/27FnaMhdTqYORUcA+wNPufkfOseHA7BLfX0QqRSOaaNJ22y2Tb2TMGAUjkix3+Pjj6FD93HPxOmlSYaNZOnWKYCN7GTAAVl219OUupVIHIxsAz7v7vNwD7v52ie8tIpWkCcHIsGFwySWxPmZMEcskUoBlyyIYTgcfzz0Xs0vXp127aGbZaqtYtt46+na0q8AMYaX+I10KLAAOM7M1gSOB29295DUiZmbAb4ETgHWAycB57n5fAe/dCzgE2BLYGBjn7juVsLgiUp8mBCPbbw8dO8LixdHZ7+OPM+lKRIpt0SJ4/vloEhw/Pv7pLixgZra+fTOBx1ZbRa1Hx44lL25ZKHUw8pi7Xwsxr42ZXQGcBFxV4vsCXAD8ipjY71UiuLjbzPZ098fqee/ewGbERIAdiDl3RCQp8+bBu+/Getu2sMUWDXp7x44xcV66VmTMGDjmmCKXUVqtJUvghRdg7NgIQJ5/PjKa1mX11eH734fttoMhQyK+LkbH0paq1MHIfDN7AbgPeAp4HSh5nGdmPYBTgYvc/dLU7nFmtjHwB6C+YOS49PAYMxtfupKKSEFefvl/M/UycGCjGsh3203BiBTH0qVR25EOPiZMiFq3uvTqFUHHdtvFMnBgZTa3NFapH8X3gQuBbYjOrJsBZ5b4nhCdY1cBbsnZfwtwnZn1dvePanuzxumKlJkmNNGkDRsGp50W608+GXkZ2rQpQtmkVZg6FR5/PJann4avvqr7/L59I8fN0KHRTLjees1SzBar1MHIm+7+MPAwcGYqA+ueJb4nQH9gibt/mLP/ndRrP6DWYEREykwRgpGBAyPfyKxZMWfN6683uLVHWpGvv45aj3QAMmVK3ef36QM77RQBSFVVwSPPJaXUwch7ZnYUcIu7LyWG+W5U4nsCdAXm5Nn/ZdZxEWkJGjhTb23atIFdd4XbbovtJ55QMCI1ffABPPQQ/Pvf0fG0rjlceveOf0/pAGTddZutmBWpScGImY0EHnX3vKOj3X2Cmb0JtAWWEhlYGzwZsZntCjxRwKnV7r5z+m0NvY+IlKGPPorqDIjUqX37NvpSw4dngpFHHoHTTy9C+aTFWr484tyHHool3Uc6n1VXjaBj+PBYvvvdledrkcZras3IA8BQ4NnaTnD3r7PWH27kfZ4DCvkESg+emgN0yXM8XSPyZZ5jTXLOOef8b72qqoqqqqpi30KkdcqdqbcJHT123z2+QNxjxMN//wtrr12EMkqLsWBB1Io99FAEpLPrSDQxcGAEHiNGRL+PDh2ar5zlprq6muoSTu5UjGaaVYpwjTq5+yKgwMS4ALwNdDCzjXL6jfRLvb6T5z1Nkh2MiEgRFaGJJq179xhO+fzz0YH1scfg8MObWD4pe19/HU0vd98df+eLFuU/r1OnaHoZORJ+8AP49rebt5zlLPdH9rnnnlvU6xcjGNnfzM4CehKdQu8Hrnf3ekZZl9RjRLPQj4DzsvYfBkyqaySNiJSZIgYjAHvtFcEIxBeUgpHK9NVXNQOQ2oberrNO/JsYORJ22aXlp1VvqZo0a6+ZrSAmwbudmGfmu8BOwExgX3evowWutMzsYuDnRNKz14GDgOOBvdz90azzngJ6uXufrH29ga1Sm+cDy4FzUtsvufvHOffSaGCRUli6NPqJpL9JPv88vj2a4K23ovod4tKzZ0P79k0sp5SFhQuj+eXOO2H06NoDkP79YZ99IghpYstfq1WOs/b+3t3/lN4ws9WILKuPmtnWzZH6vRa/A74GfkbU2rwHHJAdiKS0ITrYZtsJuC61no4y7kqtHwXcVIoCi0iOiRMz3yi9ezc5EIH4IurdO/rFzp8Pzz4bv4ilZUrPxHzzzXDvvdEkk8+AAXDAAbFsummzFlEK0NRg5Cty+nK4+wLgz2b2MnA2cHIT79Eo7r6CSLh2YT3nrTTnjLvfANxQkoKJSOEmTMisb7ddUS5pFr+Ir7wytv/9bwUjLdGkSRGA3HZb7ZPODRyYCUCaMAhLmkFTK6eqgWH5Drj7OEqfx0REKll2MDJkSNEuu9demfX7789kmpfyNns2/OUvMGhQzGZ7ySUrByLf/S6cdx689x68+SacdZYCkZagqcHCmcALZva6u/8jz/G8+UdERApSomCkqgq6dIG5c6O55pVXou+AlJ8VK2IuoX/+Ex58MH8isu7d4eCDozPyllsq/0dL1KRgxN0nmdkBwF1mdjRwI/AS0VdjV0Aj+EWkcWbMgE8+ifXVVsv0Oi2C9u1h773hxhtj++67FYyUmxkz4Prr4brrImDM1bFjdEI9/PCYBHGVkieZkFJq0mia/13ErA9wMTCSTIAzgRhRM6vJNyhzGk0jUgJ33hk/dwF23hmeeqqol3/kEdgzNVNW794wbZp+USdt+XJ49FG4+uoYDbNixcrnDBkSMy7vv3+MhpJklONoGtx9CpFvpAuwCTDH3RuSpExEpKYSNdGk7bYbdO4M8+apqSZpX34ZNSBXXRVBYa5u3eCIIyII6d+/+csnpVfUDqbuPhd4sd4TRUTqU4KRNNnat49qfjXVJOfNN+GKK+DWW/NnRd1lFzjuuPh7as2p2FuDojTTtHZqphEpsgULotpi+fLYnjMnepwWWXZTzQYbwNSpaqoptWXL4IEH4PLLI8dLrrXWgmOPhRNOgI2aY453aZSybKYRESmqV17JBCL9+5ckEIFoqkmPqpk+PaaN32GHktyq1VuwIDqkXnpp/qaYQYPg//4PDjlEKdlbIyXBFZHyU+L+Imnt28NBB2W2b7ihZLdqtWbNgt//Hnr1imAjOxBp2xYOPDBqSF5/PfqEKBBpnRSMiEj5aaZgBOCoozLrd90Vv+Cl6aZMgRNPjJFK558fnVTTunaFM8+MjsN33gnbb6/msdZOfUaKQH1GRIrIHdZeO/PtNXlypNUs4e369YuMnRAdWo84omS3q3hvvAEXXBDzxOR+LG64IfzylxEArrZaMuWT4ih2nxHVjIhIeZk8OROIdOsGffrUfX4TmcGRR2a21VTTOK++GqNeBg+Ge+6pGYhssUXUgLz/Ppx8sgIRWZmCEREpL888k1nfbrtmqb8/7LDMNPJjx+bvYCn5vfAC7LFHpGF/8MGax3bfHZ5+Gl5+OfqGtNOQCamFghERKS/ZwcjQoc1yy3XXheHDM9ujRjXLbVu0Z5+FYcNg220ja2q2/faLDqmPPgo77aT+IFI/BSMiUj7cYdy4zPaOOzbbrU86KbP+z3/CwoXNdusWZeJEGDEi/mrGjMnsN4vs/ZMmRTPN4MHJlVFaHgUjIlI+pk/PTI63xhrN+o32gx9EB0uIHGu3395st24Rpk2L5qzNN4fHH8/sb9MmJqt75514ZgMGJFdGabkUjIhI+cjtL9KMnQzatoWf/jSzfcUVK48GaY1mz4af/xw22STStqe1aRMdfydPhptugr59EyuiVAAFIyJSPhJqokk7+mjo1CnW33ijZjNEa7NgQQzR3Wgj+NvfYOnSzLG9947mmOuvh403Tq6MUjkUjIhI+Uig82q2tdaKLKBpF13U7EVI3NKl0YF3o43grLPgq68yx7bbLlLmP/BA5GYRKRYlPSsCJT0TKYJPP4X11ov1jh1h3rzI197MPv44voiXLYvt8eNLMmlw2XGPjqe/+11kT83Wrx9cfDHstZdGxkhQ0jMRqUzZtSLbbptIIAIxh8rhh2e2zz8/kWI0q7FjYZttIhdIdiCy7rrwr39Fk9XIkQpEpHQUjIhIeUi4iSbbb36TSYL2+OPxZV2J3ngjEpPtvHMkJkvr0gX++McITI4+WsnKpPQUjIhIeUi482q2TTaBH/84s33aabBiRXLlKbbp06P2Z/PNYfTozP4OHeLPOnVqvKY784qUmvqMFIH6jIg00cyZ0SYA0TwzZ07ic8nPmBHz8y1eHNu33x5JvVqy//4XLrwQrroKvvkmsz89TPecc2D99ZMqnbQk6jMiIpXnyScz69tvn3ggAvGlfMopme1f/jL61LZECxZEEPKd78Bf/1ozEBk5Et58M/qGKBCRpCgYEZHkZQcju+6aXDlynH469OwZ6599BmeemWx5GmrpUrjmmsgFcuaZNYfpDhkS88s8+CD0759cGUVAwYiIJM29bIORLl2iJiHt73+HCROSK0+h0sN0BwyAE0+Ezz/PHOvbN/KEjB8flVAi5UB9RopAfUZEmuCddzI/zbt0iY4NbdsmW6Ys7jHiJD0fywYbxGRxnTsnWqxaPfUUnHEGvPRSzf3f/jacd150zNXoGGkq9RkRkcqSXSuy885lFYhA5Na45ppM8DF9OpxwQvnNW/PSS1GptOuuNQORzp3hD3+IYbrHHKNARMpTxQYjFk43s+lmtsjMJprZvgW8bw0zO8fMXjSzL8xsjpk9Z2Z7N0e5RVqdMm2iyda7N/zjH5ntO++ML/hy8M47sO++kbTsqacy+zt0gFNPjWG6v/lNWfQJFqlVxQYjwAXA2cDlwAjgBeBuM9u9nvf1Bk4CqoEfAQcC7wP3m9lPSlZakdZo6VKors5sl2kwAnDAAVEjknbGGXDHHcmVZ8qUGI47cCDcf39mf9u2cOyxcfySS6Br18SKKFKwiuwzYmY9gBnARe5+btb+J4Hu7j6ojveuCqxw98U5+58E+rh77zzvcT/++PgUyLe0axe5Ezp1ip8nnTrVXE+/rrFG1Kl26ZJYKmyRZvXcc5lelL16RRtIGecc/+YbGDEik5G1XTu47bYIVJrLpEkxgd9dd62ciO2gg6JfyHe/23zlkdap2H1GKrX1cDiwCnBLzv5bgOvMrLe7f5Tvje6+sJZrvgrUnqP62msbUcw6dOwYQUk6OEm/dusGPXrkX7p0yeSwFmkJxozJrO+2W1kHIhC/Ee69N4bFvvdeTKZ38MEwdy4cd1zp7usOzz8fNR0PPLDy8d13jzwim29eujKIlFKlBiP9gSXu/mHO/ndSr/2AvMFIHXYE3m1qwQq2eHGMx8sek1efdu2ge/foNr/eerGsv37N9XXXjcZkkXLw6KOZ9TJuosm21lrRN2OXXSIgWbECjj8eXnkFLrusuH0zFi+O/ilXXAGvvrry8REjYpZdDdGVlq5Sm2muBfZ092/n7N+Y6P9xuLvf2oDrHQ9cDfzI3W/Pc9x91ChYvjz/smxZ1O8uXAiLFsWSb/2rr+In1ty58b5S6dEjUjFutNHKyzrrlP2vU6kQ//lPJqNY27Ywe3Z807cQs2bB8OExzDdtww3hyiujpqKx/43c4cUX4ZZbok/KF1+sfM4++0QQsuWWjbuHSFO1ymYaM9sVeKKAU6vdfef024p07yqiE+yN+QKR/znxxGLcLrhHgDJ3buSfTr/OmROfTLNm5V/mzy/s+unzX3hh5WOrrRaBSt++0K9fZunTRzUqUlyPPZZZHzKkRQUiEDH9+PHRPHN76pNh2jTYYw/YaqtIJb/33tEVrD6LFsWkxY89Bv/+N3yYW6dLtNweeij84heRzEykkrSIYAR4DuhbwHnp/h5zgC55jqf7lX9ZyE3NbCvgIeBJ4Ni6zj3nnHP+t15VVUVVVVUht6jtxhEUrLZaZvKwQixZEr82Z86MWb4++SSW7PWZM+uudVmwIHrITZpUc3/btpFTOh2c9O8PgwdHT7kyywshLcQjj2TW99gjuXI0wWqrwa23RgvTqafG7wWAl1+OWXE7dICtt47gpHfv6NZlFsHHZ59F8PLaazE8t7b/lr16wU9+EiNkunVrvj+bSLbq6mqqs0e+FVmlNtMcAdxAjH75MGv/kcB1wIa1dWDNOncgMA54Exju7kvqOLflZGBdvhw+/TR+eqWXDz7IrBdau5K26qqw2WbRc+5734vXAQNUiyJ1W7oU1l478+9t0qQW/3N/1iw499yYcG5JrZ8WhVlzTdh/fzjsMBg6VP3SpfwUu5mmUoOR7sAnwIXufl7W/nqH9qbORJY6HgAAGE5JREFU6wM8C3wM7OzuX9dzfssJRuriHs1AH3wQPfPeeSezTJtW+HXatYuak+9/P5Ztt40aFPVFkbTqathpp1hvAUN6G+Kzz+D666O/R24FY1023RSGDYv+JkOHRrOMSLlSMFIgM7sY+DlwBvA6cBBwPLCXuz+add5TQC9375Pa7gG8BKwBHM7KTTqvufs32TsqJhipy4IFMHlyBCZvvx2fsq+9Fp+8hVhrrUxgkg5SCmlMl8r061/Dn/8c6yedBFddlWx5SmTmzBiS+9570Vq6YEHE/O3bw7e+FQPfBg6MFs8110y6tCKFUzBSIDNrA5wOHAf0BN4DznP3+3LOGwv0dvfvpLargKcBZ+VOsE408Xycc43KD0Zq85//wOuvR2Dy+uux5Ot9l6ttW9hiC6iqimX77RWctBbusMkmkSIUosdmC+0zItJaKRgpQ606GMln3rxIuvDCC/Gz8IUX8o9PzJYbnOy4Y/QOlMozaVL0M4L4O549OzIQi0iLoWCkDCkYqYd71JakA5MJE+CNN+qe9rRDhwhIRoyIZdNNK6ZPQat3zjnR0xMif3mSE7yISKMoGClDCkYaYc6cSKxQXR1LfcHJ+utnApPddlOTTks2cCC89Vas33VX807sIiJFoWCkDCkYKYIvv8wEJ2PGREfZ2rRvH4kd9tkH9tork8VTyt/kyZFQD2K4yOzZsPrqyZZJRBpMwUgZUjBSAjNmwOOPw+jREZzUlv/ELEbo7LNPLH36NG85pWEuuijymEP8fd1/f7LlEZFGUTBShhSMlNjSpTFZx+jRkbUzezKQXAMHxjSqBx8cae2lvGyxRYy8gph85Uc/SrY8ItIoCkbKkIKRZjZ9Ojz4YMyl/swzMW1qPltvHUHJQQdFQgdJVnYTzSqrRBNN587JlklEGkXBSBlSMJKg//43akseeCCadRYtWvkcs0hpeeihcOCB+gJMyllnwQUXxLqaaERaNAUjZUjBSJn4+mt46KGYQvXxx6N5J1enTrDffnD00Zr0ozmtWBHNZh+lpoS67z744Q+TLZOINJqCkTKkYKQMffllfOHdcQeMHZu/KWfDDeHII+HHP44pVaV0nnkmgj+IqQE++0yTKYq0YMUORvSzUCpT164x5/qTT8YsxZddlsn6mTZtGpx9dgQlw4ZFs8GyZcmUt9LddFNm/eCDFYiISA2qGSkC1Yy0EO4xd85118Ftt0XitVzrrgsnnADHHaf8JcWyaFE8y/Tw7AkTYji2iLRYaqYpQwpGWqDFi2NEzvXXwxNPrJz9tV276Fvy05/GJH5KRd94N98MRxwR6xtvDO+/r+cp0sKpmUakGDp2jCG/o0fHUOEzzoDu3TPHly2DO++M+XEGDYralCVLEituizZqVGb96KMViIjISlQzUgSqGakQS5ZEp9e//x2ee27l4z17wsknw4knQrduzV++luiNN2Dw4FhfZRX45BPo0SPZMolIk6lmRKRUOnSAQw6B8eMjy+sJJ8QU92mffw5nngm9ekVQ8sEHyZW1pciuFdlvPwUiIpKXakaKQDUjFWzuXLj2Wrj88hiVk80sknf99reR7VVqmjMnZltesCC2n3kGdtgh2TKJSFGoZkSkOXXpAqedBlOnxvDUQYMyx9xjOPA228TQ4GeeSa6c5WjUqEwgMmBAdAQWEclDNSNFoJqRVsQdnn4a/vIXeOyxlY9vv33MSjt8eOvuqLl4cSSSmzUrtm+8MTOiRkRaPNWMiCTJDHbZBR59FCZNillns1PKjx8Pu+8OW20VtSa1TeJX6W66KROIrLdeJDoTEamFghGRxhowAG65JWajPfbYGC2S9uqrsO++0axz772tKyj55hv4wx8y27/8JbRvn1x5RKTsqZmmCNRMIwDMmAGXXAL/+Ec0U2QbPBjOOw/23LPym2+uvhpOOinWu3aNPC5rrJFokUSkuJSBtQwpGJEa/vMfuPRSuOqqmEk429ZbR1AybFhlBiWLFkWW1ZkzY/tPf4Jf/zrZMolI0anPiEi5W2cd+OMfYyK+X/8aOnXKHHvpJRgxIoa4Pv10cmUslSuuyAQi3/pWpNMXEamHakaKQDUjUqfPP4/gZNSolVPKV1XB+edXxrDXTz+FTTbJDOf9+9/hJz9JtkwiUhJqpilDCkakIJ9+ChddFH1Kli6teWzYsGi+2WabZMpWDIccAnfcEev9+8cMydmdekWkYigYKUMKRqRBPvoILrggZgxevrzmsT32iKDke99LpmyN9cQTkVslbezYqPURkYqkYKQMKRiRRvnww2iiufnmlYf+7rMPnHsubLZZMmVriDlzYODATLr8gw+G229PtkwiUlLqwCpSKTbaCG64Ad55Bw49tObomgceiBwlBx4Yx8uVe3RSTQci3bvDX/+abJlEpMVRMCKStE02gVtvjYyu++9f89jdd0dytcMOgylTkilfXUaNqlkLcs01MZpIRKQBKjYYsXC6mU03s0VmNtHM9i3wvX8wszfNbI6ZLTSzd83sLDPrVP+7RRqpf/8IPiZOhL33zux3j2Bl003hqKNiyHA5GDcOfvazzPZRR8EPf5hceUSkxarYPiNmdiHwK+AM4FXgEOA4YE93zzPDWY33/h14H5gMLAG2A34HjHb3lT5t1WdESuKVV+Dss2MenGzt2sHRR8dswhttlEzZXnst5uiZOze2t9gCnn22Zk4VEalY6sBaADPrAcwALnL3c7P2Pwl0d/dBtb659mteBPwW6Obuc3KOKRiR0nn++QhKxoypub9Nm5j/5rTTYmK+5vLGGxGIfPFFbPfoEYHT+us3XxlEJFHqwFqY4cAqwC05+28BBppZ70Zc88vU6/I6zxIptm23jaGz48bB0KGZ/StWwD33RIr5qip45JGVhwoX22OPRfbYdCDSpQs8/rgCERFpkkoNRvoDS9z9w5z96WEJ/Qq5iJm1M7PVzWxX4BfAje4+v4jlFCncjjtG/o6nn66Z0wMiUNlzz2i2ueCCTEr2YvnmGzjzzLjHV1/FvjXXjCBp8ODi3ktEWp1KDUa6AnPy7P8y63idzGwA8A0wH3gCqAaOLVL5RBrHDHbaCUaPjo6uhx0WfUjSPvoIzjoLevWCkSOj4+u8eY2/n3v0WdliC7jwwkw+lF69YPz45m0eEpGK1SKCETPb1cxWFLBkzzzW1LasKcCWwFCiE+yewI1NvKZI8QwaFAnTpk6FX/0KunXLHFu+HB5+OIKVHj0is+tll0WK9kKacj77DK6+GrbcMt771luZY0OHwosvRqIzEZEiaBEdWFNDagtplF7o7p+Y2R+BU9y9Rtd+M9saeAHYo74RNXnK8GPgemBbd38x55ifffbZ/9uuqqqiSqmwpbktXgz33w/XXgvV1bWf16lT5Dbp2zdygnTuHAHKggUwY0YEHpMnr/y+VVeN2pFTTonOsyLSalRXV1Od9bly7rnnajRNfczsCOAGoE92vxEzOxK4DtjQ3T9q4DUHAG8Ch7n7bTnHNJpGysuUKZGz5N57YxhuU3ToAMccE80/PXsWp3wi0qJpaG8BzKw78Alwobufl7W/KUN7fwpcQS01I5X4HKVCTJ0aw4Krq6Oj62ef1f+eVVaBIUNgv/3gRz+CrvV2sxKRVkTBSIHM7GLg50R/j9eBg4Djgb3c/dGs854Cerl7n9T2ZsCfgbuAaUAHYEfgFOBpd98zz70UjEjL8eWX8O67UXsyZ04kLmvXDlZbLeaW6dsX+vWLbRGRPBSMFMjM2gCnE1lXewLvAee5+305540Ferv7d1LbPYDLgG1T71sIfEg0+/zT3ZfmuZeCERERaTUUjJQhBSMiItKaKAOriIiIVBQFIyIiIpIoBSMiIiKSKAUjIiIikigFIyIiIpIoBSMiIiKSKAUjIiIikigFIyIiIpIoBSMiIiKSKAUjIiIikigFIyIiIpIoBSMiIiKSKAUjIiIikigFIyIiIpIoBSMiIiKSKAUjIiIikigFIyIiIpIoBSMiIiKSKAUjIiIikigFIyIiIpIoBSMiIiKSKAUjIiIikigFIyIiIpIoBSMiIiKSKAUjIiIikigFIyIiIpIoBSMiIiKSKAUjIiIikigFIyIiIpKoig1GLJxuZtPNbJGZTTSzfRtxne+Y2UIzW2Fm3ylFWUVERFqzig1GgAuAs4HLgRHAC8DdZrZ7A69zFTAX8OIWT0RERADMvfK+Y82sBzADuMjdz83a/yTQ3d0HFXidQ4FLgYuBy4CN3X1qnvO8Ep+jiIhIPmaGu1uxrlepNSPDgVWAW3L23wIMNLPe9V3AzNYC/gL8CphX9BJKg1RXVyddhIqnZ1x6esbNQ8+55anUYKQ/sMTdP8zZ/07qtV8B1/gT8K6731rUkkmj6MOl9PSMS0/PuHnoObc87ZIuQIl0Bebk2f9l1vFamdkOwOHA4CKXS0RERHK0iJoRM9s1NZqlvuXp7Lc18l7tgWuAS939vaL8AURERKRWLaIDq5l1AtYv4NSF7v6Jmf0ROMXdO+VcZ2tiVM0e7v5YLfc6Dfg5sAWwKLX7UOBK4HvAh+7+Vc57yv8hioiIFFExO7C2iGYad18EvN+At7wNdDCzjXL6jaT7iryT5z1pmwI9gU/zHHsNmEgEJdnlK9pfiIiISGvTImpGGsrMugOfABe6+3lZ++sd2mtmmwDr5OzeHfgN8CNgsru/VvxSi4iItE4tomakodx9tpldCpxuZl8BrwMHATsBe2Wfa2ZPAb3cvU/qvZOByTnnpDOvvpgvz4iIiIg0XovowNpIvyOysP4MGA1sCxzg7o/mnNcGaFvA9WpUIZnZ+mZ2j5nNNbN5ZnavmRXSr0VymNn+ZvaAmX2cSr3/npldZGar55y3lpn908xmm9nXZjbGzAYkVe6WzsxGpzp+n5+zX8+5CczsB2b2jJl9lfpseNnMdso6rufbRGa2Q+q5zTKz+Wb2qpkdlXOOnnMBzGw9M7vCzJ7PmvqkV57zCnqeZtbRzC4xs89S15uQGqFap4oNRtx9hbtf6O4buHtHdx/s7vflOW8nd69zzhl3v8Hd26ZrRcxsVeBp4LvAEcQw4D7A2NQxaZhfAUuB3xKp+0cBJwFjzMwg5hoCHgaGAScD+xGJ7caa2bpJFLolM7NDgM1Sm561X8+5CczsBOAB4GVgH+AA4C5g1dRxPd8mMrPNgTHE99cxwA+J5/0vMzsxdY6ec+E2Jv6dfgE8k++EBj7PfwHHAmcCewCfAY+bWd2Zz91dSwMXorZlGfCdrH0bEF+ov0i6fC1tAbrl2Xc4sALYKbW9d2p7aNY5a6b+A/0t6T9DS1qAtVIfEAelnul5Wcf0nBv/XDcgRuCdUsc5er5Nf84XA4uBVXP2TwAm6Dk3+Hla1vqxqefWK+ecgp4nMCh13o+z9rUF3gMerKscFVszUmIjgec9q/+Iu08HniP+0qQB3P2LPLtfSb1+O/U6EvjU3cdlvW8+Ea3rmTfMH4FJ7n5nnmN6zo13NPEj5eo6ztHzbbq2xA+/RTn755PJL6XnXCBPRQz1KPR5jiT+bu7MOm85cAcw3MxWqe0GCkYapz/wVp7971BYqnmp39DU67up17qeeS81jxXGzLYnap1+Wsspes6Ntz3R+f1QM/vQzJaa2RQz+0nWOXq+TfcvYDlwuZl9y8y6mNlxwM7EhKag51xshT7P/sBUd1+c57z2RJNQXgpGGmctak83v1Yzl6XipNogzwPGeGYYdX0p/vXc65GVXfgSd59Sy2l6zo33baLv2J+Ai4DdiL4NV5rZKalz9HybyGPE43Cin8OnxLO7EjjB3e9KnabnXFyFPs9GT8VSkUN7peVKjaB5EPgGyO4dX3kJcZrfaUAH4MI6ztFzbrw2wBpEe/kDqX3VZrYBcDpweULlqiipERz/JppyryCaa/YBrjGzJe5+W5Llq1Al/1xQMNI4c8gfWXclEwFKA6XS/j9MdAQc6u4zsw7PIX9U3TXruNQiNVTvd8Tog06pZ53W0cw6A1+j59wUXwAbEbUh2cYAI8ysJ3q+xXA+MBfYy92XpfaNNbNuwN/M7Hb0nIut0Oc5B1hpWHDWebV+P6qZpnHeBvKNV+9H3anmpRapjk33EKn2f+Dub+ec8jbRHpmrH/CRuy8scRFbuu8QtSK3EB8I6QXgVOJDZAB6zk3xNvVP0Knn23T9gDezApG0l4FuQA/0nIut0Of5NrChmXXMc943wAe13UDBSOM8BHzfzDZM70hVxQ5JHZMGMLM2wK1AFbCPu7+U57SHgHXNbMes961JZNTVM6/f68TzzV7SibhuTm1/gJ5zU6TzGI3I2T8CmOHun6PnWwyfAIPyjMzYhmiy+YJo6tVzLp5C/90+ROQfOTDrvHZEGoHH3X1pbTeoyLlpSi3Vc/gN4h/+mand5wOrAZsp6m4YMxsFnED0ZXgk5/AMd/80lXRnPDF786+JatrTiV/zg9w938SGUg8zWwFc4O6/T23rOTeBxfQSg4gmsWlEJ8tjgCPd/SY936Yzs72B+4EngKuInCMjgZ8Al7r7qXrODWNm+6dWdyE+i38C/BeY5e7PNOR5pprJhqfOm04ksPwBMMTdJ9ZaiKQTrrTUJfWXcg8wjxjffh85iWK0FPwspxFD9VbkWX6fdd5axLC+L4AFRFv8wKTL35IXcpKe6Tk3+XmuQYzs+BxYQszyfbCeb9Gf825EFuxZqc/f14ATgTZ6zo16ntmfudmfxU839HkCHYG/EIkVFwHPAzvWVwbVjIiIiEii1GdEREREEqVgRERERBKlYEREREQSpWBEREREEqVgRERERBKlYEREREQSpWBEREREEqVgRERERBKlYEREREQSpWBERMqOmbVNugzZUpN9iUiJKBgRkbJiZvsChyddjhxnmNmQpAshUqk0N42IlA0zGwr80N1/nnRZsqVqRh4ETnX3d5Muj0ilUTAiImXBzNYkZgId6u6Lky5PLjPrBdwLbOvuy5Iuj0glUTONiJSLM4BbyzEQAXD3j4G3gCMTLopIxVHNiIgkzsxWAz4GNnb3OUmXpzZm9j3gTnfvk3RZRCqJakZEpBzsAUwr50AkZSLQzcw2T7ogIpVEwYiINJqZrWJmf6nnnFFm9lY9l9oNmFDPdXY2szvM7I9mdp2ZHWZmLxdQxo3M7Aoze9jMDso5doqZPVbfNdLcfQUwHhhe6HtEpH4aOy8iTXEycGM953QA+pnZ2u7+31rOGQxcW9sFzOwY4ELge+4+08x6A5OBsXXd2MzaAKemynky0S/lzqxTfkz0A2mI94FBDXyPiNRBNSMi0ihm1h5Y393fzNnfNefU/wPmAHPruNwGtR03s0HAKOBn7j4TwN0/Ar4Cnq2nmDsBT7j7cmAEEcCkr7sGsBkwrp5r5JoDbNjA94hIHRSMiEhjDQNGZ+8ws72Bm7P3ufsCoLqe4bCdqT1YuRCYD9yTdZ9NgW7UH4y8C/zbzNYlmoJuzTq2HdCWhgcjX6TKKyJFomBERBprV+DFnH0jgVeyd5jZBsDb9VzLyfN5ZGZdiBqNManajbQq4Js89695UfeZ7r4UOJCoSXk06/COwEx3/7CesuVqA1gD3yMidVAwIiKNtQEREGTrT83aB4BzyaktyWMukNu8A7Ax8Tn1fM7+KuAld//GzAppMhkOjE0FJmk7As8AFHiNtK7U3eQkIg2kYEREGqstWaNKzOz/gK2AJantNmZ2HrDM3afUc61pRLNLrvmp14+z7tOJCEbSo29+lv0GM+tjZh1zrrM+NfuLdAK2INPM86sCrpHWFZha2x9ERBpOo2lEpLFeBW40s/uAXkA/YtjrE2ZWDexA1JzsWMC1xqfeX4O7v29mb5LqMGpmqwBXEiN0PjKztYH/jdAxsx2BauAJonknbQo1g50zic+/6WY2AHivgGuk9SPS1otIkSgYEZHG+huwPXAA8AIRdHQi5m/ZF3gI+LW7z6/1Chmjgb/WcuwA4DIzW5+ojbmIaF45khgSfHrWuZ8Ds4APcq7xC+BqM/sb0d/jH8A8YqTPh9SsGantGukJ84YApxXwZxKRAikdvIgkzsw6AJ8Cm6WH75YjMxsCXOvuA5Iui0glUZ8REUmcuy8hml9+Vt+5CfsFUGfGWRFpONWMiEhZMLNVieaeoeU4R42ZbQLcBHzf9cEpUlSqGRGRsuDuC4FjgH+YWVnl8UiNrLkCOFSBiEjxqWZERMqKme0GbOrulyddlrTUEOWH3P2Vek8WkQZTMCIiIiKJUjONiIiIJErBiIiIiCRKwYiIiIgkSsGIiIiIJErBiIiIiCRKwYiIiIgkSsGIiIiIJErBiIiIiCTq/wHQ8GZxfhOd5g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099" name="Picture 3" descr="C:\Users\Yinming\Dropbox\BasovLab\slides\yinming\BST\deriv1s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1" y="895563"/>
            <a:ext cx="4419600" cy="3676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8" r="48394"/>
          <a:stretch/>
        </p:blipFill>
        <p:spPr bwMode="auto">
          <a:xfrm>
            <a:off x="4495800" y="3041167"/>
            <a:ext cx="4267199" cy="3777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-48799" y="6477000"/>
            <a:ext cx="3706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</a:t>
            </a:r>
            <a:r>
              <a:rPr lang="en-US" dirty="0"/>
              <a:t>. </a:t>
            </a:r>
            <a:r>
              <a:rPr lang="en-US" dirty="0" err="1" smtClean="0"/>
              <a:t>Crassee</a:t>
            </a:r>
            <a:r>
              <a:rPr lang="en-US" dirty="0"/>
              <a:t> </a:t>
            </a:r>
            <a:r>
              <a:rPr lang="en-US" dirty="0" smtClean="0"/>
              <a:t>et al, Nat </a:t>
            </a:r>
            <a:r>
              <a:rPr lang="en-US" dirty="0" err="1"/>
              <a:t>Phys</a:t>
            </a:r>
            <a:r>
              <a:rPr lang="en-US" dirty="0"/>
              <a:t> </a:t>
            </a:r>
            <a:r>
              <a:rPr lang="en-US" b="1" dirty="0"/>
              <a:t>7</a:t>
            </a:r>
            <a:r>
              <a:rPr lang="en-US" dirty="0"/>
              <a:t>, 48 (2011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105400" y="1542365"/>
            <a:ext cx="33965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Faraday rotation is enhanced </a:t>
            </a:r>
          </a:p>
          <a:p>
            <a:r>
              <a:rPr lang="en-US" dirty="0" smtClean="0"/>
              <a:t>near cyclotron resonance </a:t>
            </a:r>
            <a:r>
              <a:rPr lang="en-US" dirty="0" smtClean="0">
                <a:sym typeface="Wingdings" panose="05000000000000000000" pitchFamily="2" charset="2"/>
              </a:rPr>
              <a:t> Giant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296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586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Landau Level transitions in MLG (on </a:t>
            </a:r>
            <a:r>
              <a:rPr lang="en-US" sz="3600" dirty="0" err="1" smtClean="0"/>
              <a:t>SiC</a:t>
            </a:r>
            <a:r>
              <a:rPr lang="en-US" sz="3600" dirty="0" smtClean="0"/>
              <a:t>)</a:t>
            </a:r>
            <a:endParaRPr lang="en-US" sz="360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216" y="2013743"/>
            <a:ext cx="5542223" cy="4659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C:\Users\Yinming\Dropbox\BasovLab\slides\yinming\BST\deriv1s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054099"/>
            <a:ext cx="3847339" cy="3200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2133600" y="2971800"/>
            <a:ext cx="3124200" cy="1981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2133600" y="2971800"/>
            <a:ext cx="2743200" cy="2362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2286000" y="3124200"/>
            <a:ext cx="3276600" cy="1219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52400" y="4672280"/>
            <a:ext cx="310315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Positive slope indicates</a:t>
            </a:r>
          </a:p>
          <a:p>
            <a:r>
              <a:rPr lang="en-US" sz="2000" dirty="0" smtClean="0"/>
              <a:t>The observed LL transition </a:t>
            </a:r>
          </a:p>
          <a:p>
            <a:r>
              <a:rPr lang="en-US" sz="2000" dirty="0" smtClean="0"/>
              <a:t>Involves electron like states.</a:t>
            </a:r>
          </a:p>
          <a:p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3923538" y="1054099"/>
            <a:ext cx="450944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Unlike single layer graphene, </a:t>
            </a:r>
          </a:p>
          <a:p>
            <a:r>
              <a:rPr lang="en-US" dirty="0" smtClean="0"/>
              <a:t>multilayer graphene are less doped and fall in </a:t>
            </a:r>
          </a:p>
          <a:p>
            <a:r>
              <a:rPr lang="en-US" dirty="0" smtClean="0"/>
              <a:t>the quantum regime CR</a:t>
            </a:r>
            <a:r>
              <a:rPr lang="en-US" dirty="0" smtClean="0">
                <a:sym typeface="Wingdings" panose="05000000000000000000" pitchFamily="2" charset="2"/>
              </a:rPr>
              <a:t> LL transitions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22058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Cyclotron resonance</a:t>
            </a:r>
          </a:p>
          <a:p>
            <a:pPr lvl="1"/>
            <a:r>
              <a:rPr lang="en-US" dirty="0" smtClean="0"/>
              <a:t>Application in Ge: </a:t>
            </a:r>
            <a:r>
              <a:rPr lang="en-US" dirty="0" err="1" smtClean="0"/>
              <a:t>determing</a:t>
            </a:r>
            <a:r>
              <a:rPr lang="en-US" dirty="0" smtClean="0"/>
              <a:t> effective mass</a:t>
            </a:r>
          </a:p>
          <a:p>
            <a:pPr lvl="1"/>
            <a:r>
              <a:rPr lang="en-US" dirty="0" smtClean="0"/>
              <a:t>Experimental detection of cyclotron resonance using FTIR</a:t>
            </a:r>
          </a:p>
          <a:p>
            <a:r>
              <a:rPr lang="en-US" dirty="0" smtClean="0"/>
              <a:t>Faraday Rotation</a:t>
            </a:r>
          </a:p>
          <a:p>
            <a:pPr lvl="1"/>
            <a:r>
              <a:rPr lang="en-US" dirty="0" smtClean="0"/>
              <a:t>General expression</a:t>
            </a:r>
          </a:p>
          <a:p>
            <a:pPr lvl="1"/>
            <a:r>
              <a:rPr lang="en-US" dirty="0" smtClean="0"/>
              <a:t>Experimental detection</a:t>
            </a:r>
          </a:p>
          <a:p>
            <a:r>
              <a:rPr lang="en-US" dirty="0" smtClean="0"/>
              <a:t>Giant Faraday Rotation in Graphene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9500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Cyclotron resonance is powerful for determining effective mass in semiconductors and estimate carrier mobility</a:t>
            </a:r>
          </a:p>
          <a:p>
            <a:r>
              <a:rPr lang="en-US" dirty="0" smtClean="0"/>
              <a:t>Faraday Rotation is the optical analogue of Hall effect and is enhanced around cyclotron resonance</a:t>
            </a:r>
          </a:p>
          <a:p>
            <a:r>
              <a:rPr lang="en-US" dirty="0" smtClean="0"/>
              <a:t>FTIR based CR and FR extends traditional measurements to much broader frequency range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09800" y="6019800"/>
            <a:ext cx="46464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C000"/>
                </a:solidFill>
              </a:rPr>
              <a:t>Thanks for your attention!</a:t>
            </a:r>
            <a:endParaRPr lang="en-US" sz="32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1623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219200"/>
            <a:ext cx="577215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2" y="3810000"/>
            <a:ext cx="3990975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4009" y="3428146"/>
            <a:ext cx="4819650" cy="3436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79296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3031" y="3780563"/>
            <a:ext cx="9525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Cyclotron resonance</a:t>
            </a:r>
            <a:endParaRPr lang="en-US" sz="36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135"/>
          <a:stretch/>
        </p:blipFill>
        <p:spPr bwMode="auto">
          <a:xfrm>
            <a:off x="440459" y="5448012"/>
            <a:ext cx="7391998" cy="910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752917" y="1778862"/>
                <a:ext cx="5423280" cy="27197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ea typeface="Cambria Math"/>
                  </a:rPr>
                  <a:t>Apply oscillating </a:t>
                </a:r>
                <a:r>
                  <a:rPr lang="en-US" sz="2000" b="1" dirty="0" smtClean="0">
                    <a:ea typeface="Cambria Math"/>
                  </a:rPr>
                  <a:t>in-plane</a:t>
                </a:r>
                <a:r>
                  <a:rPr lang="en-US" sz="2000" dirty="0" smtClean="0">
                    <a:ea typeface="Cambria Math"/>
                  </a:rPr>
                  <a:t> E-field </a:t>
                </a:r>
              </a:p>
              <a:p>
                <a:r>
                  <a:rPr lang="en-US" sz="2000" dirty="0" smtClean="0">
                    <a:ea typeface="Cambria Math"/>
                  </a:rPr>
                  <a:t>Charges can resonantly absorb energy from E-field</a:t>
                </a:r>
              </a:p>
              <a:p>
                <a:endParaRPr lang="en-US" dirty="0" smtClean="0">
                  <a:ea typeface="Cambria Math"/>
                </a:endParaRPr>
              </a:p>
              <a:p>
                <a:endParaRPr lang="en-US" dirty="0" smtClean="0">
                  <a:ea typeface="Cambria Math"/>
                </a:endParaRPr>
              </a:p>
              <a:p>
                <a:r>
                  <a:rPr lang="en-US" sz="2000" b="1" dirty="0" smtClean="0">
                    <a:ea typeface="Cambria Math"/>
                  </a:rPr>
                  <a:t>Resonance condition</a:t>
                </a:r>
              </a:p>
              <a:p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  <a:ea typeface="Cambria Math"/>
                        </a:rPr>
                        <m:t>𝜔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𝑐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𝑒𝐵</m:t>
                          </m:r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𝑐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sz="2000" dirty="0" smtClean="0"/>
                  <a:t>    Typically changing B field around  resonance</a:t>
                </a:r>
                <a:endParaRPr lang="en-US" sz="20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2917" y="1778862"/>
                <a:ext cx="5423280" cy="2719784"/>
              </a:xfrm>
              <a:prstGeom prst="rect">
                <a:avLst/>
              </a:prstGeom>
              <a:blipFill rotWithShape="1">
                <a:blip r:embed="rId5"/>
                <a:stretch>
                  <a:fillRect l="-1237" t="-1121" r="-450" b="-31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ube 5"/>
          <p:cNvSpPr/>
          <p:nvPr/>
        </p:nvSpPr>
        <p:spPr>
          <a:xfrm>
            <a:off x="762000" y="2155477"/>
            <a:ext cx="2514600" cy="1904999"/>
          </a:xfrm>
          <a:prstGeom prst="cube">
            <a:avLst>
              <a:gd name="adj" fmla="val 7651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Curved Down Arrow 6"/>
          <p:cNvSpPr/>
          <p:nvPr/>
        </p:nvSpPr>
        <p:spPr>
          <a:xfrm>
            <a:off x="2095500" y="2667000"/>
            <a:ext cx="800100" cy="517226"/>
          </a:xfrm>
          <a:prstGeom prst="curvedDown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Curved Up Arrow 7"/>
          <p:cNvSpPr/>
          <p:nvPr/>
        </p:nvSpPr>
        <p:spPr>
          <a:xfrm rot="10800000">
            <a:off x="990600" y="2689733"/>
            <a:ext cx="838200" cy="511149"/>
          </a:xfrm>
          <a:prstGeom prst="curvedUp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253577" y="3015349"/>
            <a:ext cx="420907" cy="489851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0255" y="2878633"/>
            <a:ext cx="386644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B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64513" y="3143913"/>
            <a:ext cx="5581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- e</a:t>
            </a:r>
            <a:endParaRPr lang="en-US" sz="2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197942" y="3134380"/>
            <a:ext cx="6270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+ e</a:t>
            </a:r>
            <a:endParaRPr lang="en-US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0" y="6550223"/>
            <a:ext cx="35623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G</a:t>
            </a:r>
            <a:r>
              <a:rPr lang="en-US" sz="1400" dirty="0"/>
              <a:t>. </a:t>
            </a:r>
            <a:r>
              <a:rPr lang="en-US" sz="1400" dirty="0" err="1" smtClean="0"/>
              <a:t>Dresselhaus</a:t>
            </a:r>
            <a:r>
              <a:rPr lang="en-US" sz="1400" dirty="0" smtClean="0"/>
              <a:t> et al., </a:t>
            </a:r>
            <a:r>
              <a:rPr lang="en-US" sz="1400" dirty="0"/>
              <a:t>Phys. Rev. </a:t>
            </a:r>
            <a:r>
              <a:rPr lang="en-US" sz="1400" b="1" dirty="0"/>
              <a:t>98</a:t>
            </a:r>
            <a:r>
              <a:rPr lang="en-US" sz="1400" dirty="0"/>
              <a:t>, 368 (1955</a:t>
            </a:r>
            <a:r>
              <a:rPr lang="en-US" sz="1400" dirty="0" smtClean="0"/>
              <a:t>)</a:t>
            </a:r>
            <a:endParaRPr lang="en-US" sz="1400" dirty="0"/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802087" y="3657601"/>
            <a:ext cx="1124171" cy="135358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85971" y="4158913"/>
            <a:ext cx="377026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accent6"/>
                </a:solidFill>
              </a:rPr>
              <a:t>q</a:t>
            </a:r>
            <a:endParaRPr lang="en-US" sz="2800" b="1" dirty="0">
              <a:solidFill>
                <a:schemeClr val="accent6"/>
              </a:solidFill>
            </a:endParaRPr>
          </a:p>
        </p:txBody>
      </p:sp>
      <p:sp>
        <p:nvSpPr>
          <p:cNvPr id="14" name="Freeform 13"/>
          <p:cNvSpPr/>
          <p:nvPr/>
        </p:nvSpPr>
        <p:spPr>
          <a:xfrm rot="20722193">
            <a:off x="928525" y="3816691"/>
            <a:ext cx="999293" cy="1129465"/>
          </a:xfrm>
          <a:custGeom>
            <a:avLst/>
            <a:gdLst>
              <a:gd name="connsiteX0" fmla="*/ 59065 w 999293"/>
              <a:gd name="connsiteY0" fmla="*/ 1129465 h 1129465"/>
              <a:gd name="connsiteX1" fmla="*/ 33308 w 999293"/>
              <a:gd name="connsiteY1" fmla="*/ 472642 h 1129465"/>
              <a:gd name="connsiteX2" fmla="*/ 458311 w 999293"/>
              <a:gd name="connsiteY2" fmla="*/ 962040 h 1129465"/>
              <a:gd name="connsiteX3" fmla="*/ 368158 w 999293"/>
              <a:gd name="connsiteY3" fmla="*/ 227944 h 1129465"/>
              <a:gd name="connsiteX4" fmla="*/ 741646 w 999293"/>
              <a:gd name="connsiteY4" fmla="*/ 678704 h 1129465"/>
              <a:gd name="connsiteX5" fmla="*/ 664372 w 999293"/>
              <a:gd name="connsiteY5" fmla="*/ 9003 h 1129465"/>
              <a:gd name="connsiteX6" fmla="*/ 973465 w 999293"/>
              <a:gd name="connsiteY6" fmla="*/ 292338 h 1129465"/>
              <a:gd name="connsiteX7" fmla="*/ 960587 w 999293"/>
              <a:gd name="connsiteY7" fmla="*/ 292338 h 1129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99293" h="1129465">
                <a:moveTo>
                  <a:pt x="59065" y="1129465"/>
                </a:moveTo>
                <a:cubicBezTo>
                  <a:pt x="12916" y="815005"/>
                  <a:pt x="-33233" y="500546"/>
                  <a:pt x="33308" y="472642"/>
                </a:cubicBezTo>
                <a:cubicBezTo>
                  <a:pt x="99849" y="444738"/>
                  <a:pt x="402503" y="1002823"/>
                  <a:pt x="458311" y="962040"/>
                </a:cubicBezTo>
                <a:cubicBezTo>
                  <a:pt x="514119" y="921257"/>
                  <a:pt x="320936" y="275167"/>
                  <a:pt x="368158" y="227944"/>
                </a:cubicBezTo>
                <a:cubicBezTo>
                  <a:pt x="415380" y="180721"/>
                  <a:pt x="692277" y="715194"/>
                  <a:pt x="741646" y="678704"/>
                </a:cubicBezTo>
                <a:cubicBezTo>
                  <a:pt x="791015" y="642214"/>
                  <a:pt x="625736" y="73397"/>
                  <a:pt x="664372" y="9003"/>
                </a:cubicBezTo>
                <a:cubicBezTo>
                  <a:pt x="703008" y="-55391"/>
                  <a:pt x="924096" y="245116"/>
                  <a:pt x="973465" y="292338"/>
                </a:cubicBezTo>
                <a:cubicBezTo>
                  <a:pt x="1022834" y="339560"/>
                  <a:pt x="991710" y="315949"/>
                  <a:pt x="960587" y="292338"/>
                </a:cubicBezTo>
              </a:path>
            </a:pathLst>
          </a:cu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781800" y="6248400"/>
            <a:ext cx="21735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Using microwaves as </a:t>
            </a:r>
          </a:p>
          <a:p>
            <a:r>
              <a:rPr lang="en-US" dirty="0" smtClean="0"/>
              <a:t>AC E-field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66375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246 0.1346 L 0.0092 -0.00971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83" y="-7216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167 0.14431 L 3.61111E-6 2.12766E-6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83" y="-7216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878 0.09991 L 0.03455 -0.0333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67" y="-66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2" grpId="0"/>
      <p:bldP spid="14" grpId="0" animBg="1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A word on different masses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33400" y="1371600"/>
                <a:ext cx="5181600" cy="13088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Resonance condition </a:t>
                </a:r>
                <a14:m>
                  <m:oMath xmlns:m="http://schemas.openxmlformats.org/officeDocument/2006/math" xmlns="">
                    <m:r>
                      <a:rPr lang="en-US" sz="2400" b="0" i="0" smtClean="0">
                        <a:latin typeface="Cambria Math"/>
                        <a:ea typeface="Cambria Math"/>
                      </a:rPr>
                      <m:t>   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𝜔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𝜔</m:t>
                        </m:r>
                      </m:e>
                      <m:sub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𝑐</m:t>
                        </m:r>
                      </m:sub>
                    </m:sSub>
                    <m:r>
                      <a:rPr lang="en-US" sz="2400" i="1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𝑒𝐵</m:t>
                        </m:r>
                      </m:num>
                      <m:den>
                        <m:sSub>
                          <m:sSubPr>
                            <m:ctrlPr>
                              <a:rPr lang="en-US" sz="2400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  <a:ea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  <a:ea typeface="Cambria Math"/>
                              </a:rPr>
                              <m:t>𝑐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400" dirty="0" smtClean="0"/>
                  <a:t> </a:t>
                </a:r>
              </a:p>
              <a:p>
                <a14:m>
                  <m:oMath xmlns:m="http://schemas.openxmlformats.org/officeDocument/2006/math" xmlns="">
                    <m:sSub>
                      <m:sSubPr>
                        <m:ctrlPr>
                          <a:rPr lang="en-US" sz="24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𝑚</m:t>
                        </m:r>
                      </m:e>
                      <m:sub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sz="2400" dirty="0" smtClean="0"/>
                  <a:t> is the cyclotron mass :</a:t>
                </a:r>
                <a:endParaRPr lang="en-US" sz="24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1371600"/>
                <a:ext cx="5181600" cy="1308884"/>
              </a:xfrm>
              <a:prstGeom prst="rect">
                <a:avLst/>
              </a:prstGeom>
              <a:blipFill rotWithShape="1">
                <a:blip r:embed="rId2"/>
                <a:stretch>
                  <a:fillRect l="-1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2279" y="2507086"/>
            <a:ext cx="145732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2198" y="3657600"/>
            <a:ext cx="2352675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3400" y="3278611"/>
            <a:ext cx="20352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Effective mass: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5334000" y="2236145"/>
            <a:ext cx="34536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 is the </a:t>
            </a:r>
          </a:p>
          <a:p>
            <a:r>
              <a:rPr lang="en-US" sz="2000" dirty="0" smtClean="0"/>
              <a:t>k-space area of cyclotron orbits</a:t>
            </a:r>
            <a:endParaRPr lang="en-US" sz="2000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4289604" y="2573159"/>
            <a:ext cx="1044396" cy="17339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04800" y="4800600"/>
            <a:ext cx="1953227" cy="40011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Parabolic bands: </a:t>
            </a:r>
            <a:endParaRPr lang="en-US" sz="2000" dirty="0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8027" y="4629180"/>
            <a:ext cx="146685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4914873" y="4800600"/>
            <a:ext cx="1341586" cy="40011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Graphene: </a:t>
            </a:r>
            <a:endParaRPr lang="en-US" sz="2000" dirty="0"/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5879" y="4829205"/>
            <a:ext cx="18097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361" y="5305425"/>
            <a:ext cx="1495425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304071" y="5895568"/>
                <a:ext cx="164025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𝑐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𝑚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4071" y="5895568"/>
                <a:ext cx="1640257" cy="52322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Connector 19"/>
          <p:cNvCxnSpPr/>
          <p:nvPr/>
        </p:nvCxnSpPr>
        <p:spPr>
          <a:xfrm>
            <a:off x="5105400" y="5372130"/>
            <a:ext cx="990600" cy="148587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5105400" y="5372130"/>
            <a:ext cx="990600" cy="148587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6534008" y="5710902"/>
                <a:ext cx="2152792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 xmlns=""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𝑚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400" dirty="0" smtClean="0"/>
                  <a:t> vanishes</a:t>
                </a:r>
              </a:p>
              <a:p>
                <a14:m>
                  <m:oMath xmlns:m="http://schemas.openxmlformats.org/officeDocument/2006/math" xmlns="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sz="2400" dirty="0" smtClean="0"/>
                  <a:t> exists! </a:t>
                </a:r>
                <a:endParaRPr lang="en-US" sz="2400" dirty="0"/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4008" y="5710902"/>
                <a:ext cx="2152792" cy="830997"/>
              </a:xfrm>
              <a:prstGeom prst="rect">
                <a:avLst/>
              </a:prstGeom>
              <a:blipFill rotWithShape="1">
                <a:blip r:embed="rId9"/>
                <a:stretch>
                  <a:fillRect t="-5882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89511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611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Cyclotron Resonance (CR) in Ge</a:t>
            </a:r>
            <a:endParaRPr lang="en-US" sz="3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7041" y="3735505"/>
            <a:ext cx="3256987" cy="2812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538" y="1819275"/>
            <a:ext cx="3171825" cy="503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577385" y="6561236"/>
            <a:ext cx="35623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G</a:t>
            </a:r>
            <a:r>
              <a:rPr lang="en-US" sz="1400" dirty="0"/>
              <a:t>. </a:t>
            </a:r>
            <a:r>
              <a:rPr lang="en-US" sz="1400" dirty="0" err="1" smtClean="0"/>
              <a:t>Dresselhaus</a:t>
            </a:r>
            <a:r>
              <a:rPr lang="en-US" sz="1400" dirty="0" smtClean="0"/>
              <a:t> et al., </a:t>
            </a:r>
            <a:r>
              <a:rPr lang="en-US" sz="1400" dirty="0"/>
              <a:t>Phys. Rev. </a:t>
            </a:r>
            <a:r>
              <a:rPr lang="en-US" sz="1400" b="1" dirty="0"/>
              <a:t>98</a:t>
            </a:r>
            <a:r>
              <a:rPr lang="en-US" sz="1400" dirty="0"/>
              <a:t>, 368 (1955</a:t>
            </a:r>
            <a:r>
              <a:rPr lang="en-US" sz="1400" dirty="0" smtClean="0"/>
              <a:t>)</a:t>
            </a:r>
            <a:endParaRPr lang="en-US" sz="14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2133600" y="2149085"/>
            <a:ext cx="0" cy="4191000"/>
          </a:xfrm>
          <a:prstGeom prst="line">
            <a:avLst/>
          </a:prstGeom>
          <a:ln w="57150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14642" y="1098530"/>
            <a:ext cx="61590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 general, effective mass are anisotropic, </a:t>
            </a:r>
          </a:p>
          <a:p>
            <a:r>
              <a:rPr lang="en-US" dirty="0"/>
              <a:t>For Ge, constant energy </a:t>
            </a:r>
            <a:r>
              <a:rPr lang="en-US" dirty="0" smtClean="0"/>
              <a:t>surfaces </a:t>
            </a:r>
            <a:r>
              <a:rPr lang="en-US" dirty="0"/>
              <a:t>near band edge are spheroidal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672330" y="3943776"/>
            <a:ext cx="2375227" cy="2396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6260" y="1819275"/>
            <a:ext cx="27622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3707" y="988433"/>
            <a:ext cx="3032831" cy="866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239869" y="2756079"/>
                <a:ext cx="424295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AutoNum type="arabicPeriod"/>
                </a:pPr>
                <a:r>
                  <a:rPr lang="en-US" dirty="0" smtClean="0"/>
                  <a:t>Measuring CR at different field angles </a:t>
                </a:r>
                <a14:m>
                  <m:oMath xmlns:m="http://schemas.openxmlformats.org/officeDocument/2006/math" xmlns="">
                    <m:r>
                      <a:rPr lang="en-US" i="1" smtClean="0">
                        <a:latin typeface="Cambria Math"/>
                        <a:ea typeface="Cambria Math"/>
                      </a:rPr>
                      <m:t>𝜃</m:t>
                    </m:r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9869" y="2756079"/>
                <a:ext cx="4242956" cy="369332"/>
              </a:xfrm>
              <a:prstGeom prst="rect">
                <a:avLst/>
              </a:prstGeom>
              <a:blipFill rotWithShape="1">
                <a:blip r:embed="rId7"/>
                <a:stretch>
                  <a:fillRect l="-1149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239869" y="3189530"/>
                <a:ext cx="3850093" cy="519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2.    Extract </a:t>
                </a:r>
                <a:r>
                  <a:rPr lang="en-US" dirty="0"/>
                  <a:t>cyclotron mass </a:t>
                </a:r>
                <a:r>
                  <a:rPr lang="en-US" dirty="0" smtClean="0"/>
                  <a:t>by </a:t>
                </a:r>
                <a14:m>
                  <m:oMath xmlns:m="http://schemas.openxmlformats.org/officeDocument/2006/math" xmlns="">
                    <m:sSub>
                      <m:sSub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𝜔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𝑐</m:t>
                        </m:r>
                      </m:sub>
                    </m:sSub>
                    <m:r>
                      <a:rPr lang="en-US" i="1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  <a:ea typeface="Cambria Math"/>
                          </a:rPr>
                          <m:t>𝑒𝐵</m:t>
                        </m:r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𝑐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9869" y="3189530"/>
                <a:ext cx="3850093" cy="519886"/>
              </a:xfrm>
              <a:prstGeom prst="rect">
                <a:avLst/>
              </a:prstGeom>
              <a:blipFill rotWithShape="1">
                <a:blip r:embed="rId8"/>
                <a:stretch>
                  <a:fillRect l="-12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ight Arrow 10"/>
          <p:cNvSpPr/>
          <p:nvPr/>
        </p:nvSpPr>
        <p:spPr>
          <a:xfrm>
            <a:off x="7628815" y="2521762"/>
            <a:ext cx="670575" cy="3499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8326905" y="2281237"/>
                <a:ext cx="729238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  </m:t>
                          </m:r>
                        </m:sub>
                      </m:sSub>
                    </m:oMath>
                  </m:oMathPara>
                </a14:m>
                <a:endParaRPr lang="en-US" dirty="0" smtClean="0"/>
              </a:p>
              <a:p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𝑙</m:t>
                          </m:r>
                          <m:r>
                            <a:rPr lang="en-US" sz="2400" i="1">
                              <a:latin typeface="Cambria Math"/>
                            </a:rPr>
                            <m:t>  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6905" y="2281237"/>
                <a:ext cx="729238" cy="830997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48570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 animBg="1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Condition to observe cyclotron resonance</a:t>
            </a:r>
            <a:endParaRPr lang="en-US" sz="32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648" y="1578127"/>
            <a:ext cx="1806152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22276" y="2217974"/>
                <a:ext cx="3379451" cy="5865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ea typeface="Cambria Math"/>
                  </a:rPr>
                  <a:t>Carrier mobility: </a:t>
                </a:r>
                <a14:m>
                  <m:oMath xmlns:m="http://schemas.openxmlformats.org/officeDocument/2006/math" xmlns="">
                    <m:r>
                      <a:rPr lang="en-US" sz="2400" b="0" i="0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400" i="1" smtClean="0">
                        <a:latin typeface="Cambria Math"/>
                        <a:ea typeface="Cambria Math"/>
                      </a:rPr>
                      <m:t>𝜇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𝑒</m:t>
                        </m:r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𝜏</m:t>
                        </m:r>
                      </m:num>
                      <m:den>
                        <m:sSup>
                          <m:sSupPr>
                            <m:ctrlP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/>
                                <a:ea typeface="Cambria Math"/>
                              </a:rPr>
                              <m:t>𝑚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∗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400" dirty="0" smtClean="0"/>
                  <a:t>  </a:t>
                </a:r>
                <a:endParaRPr lang="en-US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276" y="2217974"/>
                <a:ext cx="3379451" cy="586571"/>
              </a:xfrm>
              <a:prstGeom prst="rect">
                <a:avLst/>
              </a:prstGeom>
              <a:blipFill rotWithShape="1">
                <a:blip r:embed="rId3"/>
                <a:stretch>
                  <a:fillRect l="-2703" b="-104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ight Arrow 4"/>
          <p:cNvSpPr/>
          <p:nvPr/>
        </p:nvSpPr>
        <p:spPr>
          <a:xfrm>
            <a:off x="3745245" y="1926796"/>
            <a:ext cx="963949" cy="2844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960599" y="1486643"/>
                <a:ext cx="3557641" cy="8803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For 1 T field, </a:t>
                </a:r>
              </a:p>
              <a:p>
                <a:r>
                  <a:rPr lang="en-US" sz="2000" dirty="0" smtClean="0"/>
                  <a:t>Requires </a:t>
                </a:r>
                <a14:m>
                  <m:oMath xmlns:m="http://schemas.openxmlformats.org/officeDocument/2006/math" xmlns="">
                    <m:r>
                      <a:rPr lang="en-US" sz="2000" i="1" smtClean="0">
                        <a:latin typeface="Cambria Math"/>
                        <a:ea typeface="Cambria Math"/>
                      </a:rPr>
                      <m:t>𝜇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&gt;1</m:t>
                    </m:r>
                    <m:f>
                      <m:fPr>
                        <m:ctrlPr>
                          <a:rPr lang="en-US" sz="2000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000" b="0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/>
                                <a:ea typeface="Cambria Math"/>
                              </a:rPr>
                              <m:t>𝑚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𝑉𝑠</m:t>
                        </m:r>
                      </m:den>
                    </m:f>
                    <m:r>
                      <a:rPr lang="en-US" sz="2000" b="0" i="1" smtClean="0">
                        <a:latin typeface="Cambria Math"/>
                        <a:ea typeface="Cambria Math"/>
                      </a:rPr>
                      <m:t>=10000</m:t>
                    </m:r>
                    <m:f>
                      <m:fPr>
                        <m:ctrlPr>
                          <a:rPr lang="en-US" sz="2000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000" i="1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/>
                                <a:ea typeface="Cambria Math"/>
                              </a:rPr>
                              <m:t>𝑐</m:t>
                            </m:r>
                            <m:r>
                              <a:rPr lang="en-US" sz="2000" i="1">
                                <a:latin typeface="Cambria Math"/>
                                <a:ea typeface="Cambria Math"/>
                              </a:rPr>
                              <m:t>𝑚</m:t>
                            </m:r>
                          </m:e>
                          <m:sup>
                            <m:r>
                              <a:rPr lang="en-US" sz="2000" i="1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𝑉𝑠</m:t>
                        </m:r>
                      </m:den>
                    </m:f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0599" y="1486643"/>
                <a:ext cx="3557641" cy="880306"/>
              </a:xfrm>
              <a:prstGeom prst="rect">
                <a:avLst/>
              </a:prstGeom>
              <a:blipFill rotWithShape="1">
                <a:blip r:embed="rId4"/>
                <a:stretch>
                  <a:fillRect l="-1887" t="-3472" b="-48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4227219" y="2525211"/>
            <a:ext cx="479028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Need high purity samples to see CR!!</a:t>
            </a:r>
          </a:p>
          <a:p>
            <a:endParaRPr lang="en-US" sz="20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260913" y="3034580"/>
            <a:ext cx="3718454" cy="707886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000" dirty="0"/>
              <a:t>Ge is </a:t>
            </a:r>
            <a:r>
              <a:rPr lang="en-US" sz="2000" dirty="0" smtClean="0"/>
              <a:t>the </a:t>
            </a:r>
            <a:r>
              <a:rPr lang="en-US" sz="2000" dirty="0"/>
              <a:t>first </a:t>
            </a:r>
            <a:r>
              <a:rPr lang="en-US" sz="2000" dirty="0" smtClean="0"/>
              <a:t>high </a:t>
            </a:r>
            <a:r>
              <a:rPr lang="en-US" sz="2000" dirty="0"/>
              <a:t>purity </a:t>
            </a:r>
            <a:r>
              <a:rPr lang="en-US" sz="2000" dirty="0" smtClean="0"/>
              <a:t>sample </a:t>
            </a:r>
          </a:p>
          <a:p>
            <a:r>
              <a:rPr lang="en-US" sz="2000" dirty="0" smtClean="0"/>
              <a:t>people </a:t>
            </a:r>
            <a:r>
              <a:rPr lang="en-US" sz="2000" dirty="0"/>
              <a:t>could </a:t>
            </a:r>
            <a:r>
              <a:rPr lang="en-US" sz="2000" dirty="0" smtClean="0"/>
              <a:t>obtain in ~1945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4349181" y="3188468"/>
            <a:ext cx="38505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Organic semiconductors for CR??    </a:t>
            </a:r>
          </a:p>
          <a:p>
            <a:r>
              <a:rPr lang="en-US" sz="2000" dirty="0" smtClean="0"/>
              <a:t>Long way…</a:t>
            </a:r>
            <a:endParaRPr lang="en-US" sz="2000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5263" y="4171159"/>
            <a:ext cx="223837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15648" y="4302991"/>
            <a:ext cx="65850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Metals have high conductivities and </a:t>
            </a:r>
          </a:p>
          <a:p>
            <a:r>
              <a:rPr lang="en-US" sz="2000" dirty="0" smtClean="0"/>
              <a:t>E-field cannot penetrate sample</a:t>
            </a:r>
            <a:r>
              <a:rPr lang="en-US" sz="2000" dirty="0" smtClean="0">
                <a:sym typeface="Wingdings" panose="05000000000000000000" pitchFamily="2" charset="2"/>
              </a:rPr>
              <a:t> requires special geometry</a:t>
            </a:r>
            <a:r>
              <a:rPr lang="en-US" sz="2000" dirty="0" smtClean="0"/>
              <a:t> 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1566" y="5836971"/>
                <a:ext cx="4860561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Resonance condition is easier to realize in </a:t>
                </a:r>
              </a:p>
              <a:p>
                <a:r>
                  <a:rPr lang="en-US" sz="2000" dirty="0" smtClean="0"/>
                  <a:t>THz (</a:t>
                </a:r>
                <a14:m>
                  <m:oMath xmlns:m="http://schemas.openxmlformats.org/officeDocument/2006/math" xmlns="">
                    <m:sSup>
                      <m:sSup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sz="2000" b="0" i="1" smtClean="0">
                            <a:latin typeface="Cambria Math"/>
                          </a:rPr>
                          <m:t>12</m:t>
                        </m:r>
                      </m:sup>
                    </m:sSup>
                  </m:oMath>
                </a14:m>
                <a:r>
                  <a:rPr lang="en-US" sz="2000" dirty="0" smtClean="0"/>
                  <a:t> Hz) and far-infrared frequencies.</a:t>
                </a:r>
              </a:p>
              <a:p>
                <a:r>
                  <a:rPr lang="en-US" sz="2000" dirty="0" smtClean="0"/>
                  <a:t>(FFT algorithm become popular after  ~1965)</a:t>
                </a:r>
                <a:endParaRPr lang="en-US" sz="20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66" y="5836971"/>
                <a:ext cx="4860561" cy="1015663"/>
              </a:xfrm>
              <a:prstGeom prst="rect">
                <a:avLst/>
              </a:prstGeom>
              <a:blipFill rotWithShape="1">
                <a:blip r:embed="rId6"/>
                <a:stretch>
                  <a:fillRect l="-1253" t="-3012" r="-376" b="-10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107375" y="5304367"/>
            <a:ext cx="86243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Commercial superconducting magnet </a:t>
            </a:r>
            <a:r>
              <a:rPr lang="en-US" sz="2000" dirty="0" smtClean="0">
                <a:sym typeface="Wingdings" panose="05000000000000000000" pitchFamily="2" charset="2"/>
              </a:rPr>
              <a:t> </a:t>
            </a:r>
            <a:r>
              <a:rPr lang="en-US" sz="2000" dirty="0" smtClean="0"/>
              <a:t>~10 T B-field in lab accessible (~late 60s)</a:t>
            </a:r>
            <a:endParaRPr lang="en-US" sz="2000" dirty="0"/>
          </a:p>
        </p:txBody>
      </p:sp>
      <p:sp>
        <p:nvSpPr>
          <p:cNvPr id="13" name="Right Arrow 12"/>
          <p:cNvSpPr/>
          <p:nvPr/>
        </p:nvSpPr>
        <p:spPr>
          <a:xfrm>
            <a:off x="4912127" y="6235710"/>
            <a:ext cx="701988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792962" y="5878252"/>
            <a:ext cx="29950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Use FTIR based </a:t>
            </a:r>
          </a:p>
          <a:p>
            <a:r>
              <a:rPr lang="en-US" sz="2400" dirty="0" smtClean="0"/>
              <a:t>transmission to see CR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833454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 animBg="1"/>
      <p:bldP spid="9" grpId="0"/>
      <p:bldP spid="10" grpId="0"/>
      <p:bldP spid="11" grpId="0"/>
      <p:bldP spid="12" grpId="0"/>
      <p:bldP spid="13" grpId="0" animBg="1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Fourier Transform </a:t>
            </a:r>
            <a:r>
              <a:rPr lang="en-US" sz="3200" dirty="0" err="1"/>
              <a:t>InfraRed</a:t>
            </a:r>
            <a:r>
              <a:rPr lang="en-US" sz="3200" dirty="0"/>
              <a:t> Spectroscopy (FTIR)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21854"/>
            <a:ext cx="5391150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38200" y="4648200"/>
            <a:ext cx="7436138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Based on a two-beam Michelson Interferometer:</a:t>
            </a:r>
          </a:p>
          <a:p>
            <a:pPr marL="457200" indent="-457200">
              <a:buAutoNum type="arabicPeriod"/>
            </a:pPr>
            <a:r>
              <a:rPr lang="en-US" sz="2000" dirty="0" smtClean="0"/>
              <a:t>Infrared source</a:t>
            </a:r>
            <a:r>
              <a:rPr lang="en-US" sz="2000" dirty="0" smtClean="0">
                <a:sym typeface="Wingdings" panose="05000000000000000000" pitchFamily="2" charset="2"/>
              </a:rPr>
              <a:t> broad band light source </a:t>
            </a:r>
            <a:endParaRPr lang="en-US" sz="2000" dirty="0" smtClean="0"/>
          </a:p>
          <a:p>
            <a:pPr marL="457200" indent="-457200">
              <a:buAutoNum type="arabicPeriod"/>
            </a:pPr>
            <a:r>
              <a:rPr lang="en-US" sz="2000" dirty="0" smtClean="0"/>
              <a:t>Beam-splitter</a:t>
            </a:r>
            <a:r>
              <a:rPr lang="en-US" sz="2000" dirty="0" smtClean="0">
                <a:sym typeface="Wingdings" panose="05000000000000000000" pitchFamily="2" charset="2"/>
              </a:rPr>
              <a:t> </a:t>
            </a:r>
            <a:r>
              <a:rPr lang="en-US" sz="2000" dirty="0" smtClean="0"/>
              <a:t>divides the beam to two with similar intensity</a:t>
            </a:r>
          </a:p>
          <a:p>
            <a:pPr marL="457200" indent="-457200">
              <a:buAutoNum type="arabicPeriod"/>
            </a:pPr>
            <a:r>
              <a:rPr lang="en-US" sz="2000" dirty="0" smtClean="0"/>
              <a:t>Fixed mirror, moving mirror </a:t>
            </a:r>
            <a:r>
              <a:rPr lang="en-US" sz="2000" dirty="0" smtClean="0">
                <a:sym typeface="Wingdings" panose="05000000000000000000" pitchFamily="2" charset="2"/>
              </a:rPr>
              <a:t> change the optical path difference</a:t>
            </a:r>
          </a:p>
          <a:p>
            <a:pPr lvl="7"/>
            <a:r>
              <a:rPr lang="en-US" sz="2000" dirty="0">
                <a:sym typeface="Wingdings" panose="05000000000000000000" pitchFamily="2" charset="2"/>
              </a:rPr>
              <a:t> </a:t>
            </a:r>
            <a:r>
              <a:rPr lang="en-US" sz="2000" dirty="0" smtClean="0">
                <a:sym typeface="Wingdings" panose="05000000000000000000" pitchFamily="2" charset="2"/>
              </a:rPr>
              <a:t>   </a:t>
            </a:r>
            <a:r>
              <a:rPr lang="en-US" sz="2000" dirty="0" err="1" smtClean="0">
                <a:sym typeface="Wingdings" panose="05000000000000000000" pitchFamily="2" charset="2"/>
              </a:rPr>
              <a:t>interferogram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6229350" y="2544345"/>
            <a:ext cx="18664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Transmission </a:t>
            </a:r>
          </a:p>
          <a:p>
            <a:r>
              <a:rPr lang="en-US" sz="2400" dirty="0" smtClean="0"/>
              <a:t>set-up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38200" y="6292295"/>
                <a:ext cx="678256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Fourier transform the </a:t>
                </a:r>
                <a14:m>
                  <m:oMath xmlns:m="http://schemas.openxmlformats.org/officeDocument/2006/math" xmlns="">
                    <m:r>
                      <a:rPr lang="en-US" sz="2400" b="0" i="1" smtClean="0">
                        <a:latin typeface="Cambria Math"/>
                      </a:rPr>
                      <m:t>𝐼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400" dirty="0" smtClean="0"/>
                  <a:t> to get the spectrum </a:t>
                </a:r>
                <a14:m>
                  <m:oMath xmlns:m="http://schemas.openxmlformats.org/officeDocument/2006/math" xmlns="">
                    <m:r>
                      <a:rPr lang="en-US" sz="2400" i="1">
                        <a:latin typeface="Cambria Math"/>
                      </a:rPr>
                      <m:t>𝐼</m:t>
                    </m:r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 smtClean="0">
                            <a:latin typeface="Cambria Math"/>
                            <a:ea typeface="Cambria Math"/>
                          </a:rPr>
                          <m:t>𝜔</m:t>
                        </m:r>
                      </m:e>
                    </m:d>
                  </m:oMath>
                </a14:m>
                <a:r>
                  <a:rPr lang="en-US" sz="2400" dirty="0" smtClean="0"/>
                  <a:t> </a:t>
                </a:r>
                <a:endParaRPr lang="en-US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6292295"/>
                <a:ext cx="6782562" cy="461665"/>
              </a:xfrm>
              <a:prstGeom prst="rect">
                <a:avLst/>
              </a:prstGeom>
              <a:blipFill rotWithShape="1">
                <a:blip r:embed="rId4"/>
                <a:stretch>
                  <a:fillRect l="-1439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452853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421" y="-16099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Fourier Transform </a:t>
            </a:r>
            <a:r>
              <a:rPr lang="en-US" sz="3200" dirty="0" err="1" smtClean="0"/>
              <a:t>InfraRed</a:t>
            </a:r>
            <a:r>
              <a:rPr lang="en-US" sz="3200" dirty="0" smtClean="0"/>
              <a:t> Spectroscopy (FTIR)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5242" y="1153108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Advantage: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1. Fast: obtain transmittance/reflectance spectrum over a broad frequency range rapidly</a:t>
            </a:r>
          </a:p>
          <a:p>
            <a:pPr marL="457200" indent="-457200">
              <a:buAutoNum type="arabicPeriod" startAt="2"/>
            </a:pPr>
            <a:r>
              <a:rPr lang="en-US" sz="2400" dirty="0" smtClean="0"/>
              <a:t>Simple: moving mirror is the only moving part in the system</a:t>
            </a:r>
          </a:p>
          <a:p>
            <a:pPr marL="457200" indent="-457200">
              <a:buAutoNum type="arabicPeriod" startAt="2"/>
            </a:pPr>
            <a:r>
              <a:rPr lang="en-US" sz="2400" dirty="0" smtClean="0"/>
              <a:t>Sensitive: bright light source; average multiple scans  is fast</a:t>
            </a:r>
            <a:endParaRPr lang="en-US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385050"/>
            <a:ext cx="7975242" cy="3494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770961" y="6554906"/>
            <a:ext cx="33730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u="sng" dirty="0">
                <a:hlinkClick r:id="rId3" tooltip="http://mmrc.caltech.edu/FTIR/FTIRintro.pdf"/>
              </a:rPr>
              <a:t>http://mmrc.caltech.edu/FTIR/FTIRintro.pdf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1846750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9884" y="-2897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CR in graphene from transmittance measurements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1893560"/>
            <a:ext cx="3524250" cy="352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25540" y="1185674"/>
            <a:ext cx="55279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Transmission data normalized by 0T data</a:t>
            </a:r>
          </a:p>
          <a:p>
            <a:r>
              <a:rPr lang="en-US" sz="2000" dirty="0" smtClean="0">
                <a:sym typeface="Wingdings" panose="05000000000000000000" pitchFamily="2" charset="2"/>
              </a:rPr>
              <a:t> Cancel out features that are not field dependent</a:t>
            </a:r>
            <a:endParaRPr lang="en-US" sz="2000" dirty="0"/>
          </a:p>
        </p:txBody>
      </p:sp>
      <p:sp>
        <p:nvSpPr>
          <p:cNvPr id="5" name="Rounded Rectangle 4"/>
          <p:cNvSpPr/>
          <p:nvPr/>
        </p:nvSpPr>
        <p:spPr>
          <a:xfrm>
            <a:off x="97128" y="2858007"/>
            <a:ext cx="381000" cy="1143000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Curved Connector 6"/>
          <p:cNvCxnSpPr>
            <a:stCxn id="5" idx="0"/>
            <a:endCxn id="4" idx="1"/>
          </p:cNvCxnSpPr>
          <p:nvPr/>
        </p:nvCxnSpPr>
        <p:spPr>
          <a:xfrm rot="5400000" flipH="1" flipV="1">
            <a:off x="-302611" y="2129856"/>
            <a:ext cx="1318390" cy="137912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490482"/>
            <a:ext cx="3276600" cy="671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114800" y="2133600"/>
            <a:ext cx="21022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Power absorption: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025719" y="3161488"/>
                <a:ext cx="4843185" cy="23136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It can be shown that the Half Width at Half </a:t>
                </a:r>
              </a:p>
              <a:p>
                <a:r>
                  <a:rPr lang="en-US" sz="2000" dirty="0" smtClean="0"/>
                  <a:t>Maximum is about the scattering rate </a:t>
                </a:r>
                <a14:m>
                  <m:oMath xmlns:m="http://schemas.openxmlformats.org/officeDocument/2006/math" xmlns="">
                    <m:f>
                      <m:fPr>
                        <m:ctrlPr>
                          <a:rPr lang="en-US" sz="20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000" i="1" smtClean="0">
                            <a:latin typeface="Cambria Math"/>
                            <a:ea typeface="Cambria Math"/>
                          </a:rPr>
                          <m:t>𝜏</m:t>
                        </m:r>
                      </m:den>
                    </m:f>
                  </m:oMath>
                </a14:m>
                <a:r>
                  <a:rPr lang="en-US" sz="2000" dirty="0" smtClean="0"/>
                  <a:t>.</a:t>
                </a:r>
              </a:p>
              <a:p>
                <a:endParaRPr lang="en-US" dirty="0" smtClean="0"/>
              </a:p>
              <a:p>
                <a:r>
                  <a:rPr lang="en-US" sz="2000" dirty="0" smtClean="0"/>
                  <a:t>Recall that  </a:t>
                </a:r>
                <a14:m>
                  <m:oMath xmlns:m="http://schemas.openxmlformats.org/officeDocument/2006/math" xmlns="">
                    <m:sSub>
                      <m:sSubPr>
                        <m:ctrlPr>
                          <a:rPr lang="en-US" sz="20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𝜔</m:t>
                        </m:r>
                      </m:e>
                      <m:sub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𝑐</m:t>
                        </m:r>
                      </m:sub>
                    </m:sSub>
                    <m:r>
                      <a:rPr lang="en-US" sz="2000" i="1" smtClean="0">
                        <a:latin typeface="Cambria Math"/>
                        <a:ea typeface="Cambria Math"/>
                      </a:rPr>
                      <m:t>𝜏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𝜇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𝐵</m:t>
                    </m:r>
                  </m:oMath>
                </a14:m>
                <a:r>
                  <a:rPr lang="en-US" sz="2000" dirty="0" smtClean="0"/>
                  <a:t>, by fitting the </a:t>
                </a:r>
              </a:p>
              <a:p>
                <a:r>
                  <a:rPr lang="en-US" sz="2000" dirty="0" smtClean="0"/>
                  <a:t>cyclotron frequency one get estimates about</a:t>
                </a:r>
              </a:p>
              <a:p>
                <a:r>
                  <a:rPr lang="en-US" sz="2000" dirty="0" smtClean="0"/>
                  <a:t>Carrier mobility.</a:t>
                </a:r>
                <a:endParaRPr lang="en-US" sz="20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5719" y="3161488"/>
                <a:ext cx="4843185" cy="2313647"/>
              </a:xfrm>
              <a:prstGeom prst="rect">
                <a:avLst/>
              </a:prstGeom>
              <a:blipFill rotWithShape="1">
                <a:blip r:embed="rId4"/>
                <a:stretch>
                  <a:fillRect l="-1258" t="-1319" r="-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5719" y="5175581"/>
            <a:ext cx="2514600" cy="1575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971675" y="5638800"/>
                <a:ext cx="1919206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en-US" i="1" smtClean="0">
                          <a:latin typeface="Cambria Math"/>
                          <a:ea typeface="Cambria Math"/>
                        </a:rPr>
                        <m:t>𝐵</m:t>
                      </m:r>
                      <m:r>
                        <a:rPr lang="en-US" i="1" smtClean="0">
                          <a:latin typeface="Cambria Math"/>
                          <a:ea typeface="Cambria Math"/>
                        </a:rPr>
                        <m:t>≈0.3 @1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𝑇</m:t>
                      </m:r>
                    </m:oMath>
                  </m:oMathPara>
                </a14:m>
                <a:endParaRPr lang="en-US" dirty="0" smtClean="0"/>
              </a:p>
              <a:p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/>
                          <a:ea typeface="Cambria Math"/>
                        </a:rPr>
                        <m:t>𝝁</m:t>
                      </m:r>
                      <m:r>
                        <a:rPr lang="en-US" b="1" i="1">
                          <a:latin typeface="Cambria Math"/>
                          <a:ea typeface="Cambria Math"/>
                        </a:rPr>
                        <m:t>𝑩</m:t>
                      </m:r>
                      <m:r>
                        <a:rPr lang="en-US" b="1" i="1">
                          <a:latin typeface="Cambria Math"/>
                          <a:ea typeface="Cambria Math"/>
                        </a:rPr>
                        <m:t>≈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𝟏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.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𝟓</m:t>
                      </m:r>
                      <m:r>
                        <a:rPr lang="en-US" b="1" i="1">
                          <a:latin typeface="Cambria Math"/>
                          <a:ea typeface="Cambria Math"/>
                        </a:rPr>
                        <m:t> @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𝟕</m:t>
                      </m:r>
                      <m:r>
                        <a:rPr lang="en-US" b="1" i="1">
                          <a:latin typeface="Cambria Math"/>
                          <a:ea typeface="Cambria Math"/>
                        </a:rPr>
                        <m:t>𝑻</m:t>
                      </m:r>
                    </m:oMath>
                  </m:oMathPara>
                </a14:m>
                <a:endParaRPr lang="en-US" b="1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1675" y="5638800"/>
                <a:ext cx="1919206" cy="92333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/>
          <p:cNvSpPr txBox="1"/>
          <p:nvPr/>
        </p:nvSpPr>
        <p:spPr>
          <a:xfrm>
            <a:off x="-48799" y="6477000"/>
            <a:ext cx="3706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</a:t>
            </a:r>
            <a:r>
              <a:rPr lang="en-US" dirty="0"/>
              <a:t>. </a:t>
            </a:r>
            <a:r>
              <a:rPr lang="en-US" dirty="0" err="1" smtClean="0"/>
              <a:t>Crassee</a:t>
            </a:r>
            <a:r>
              <a:rPr lang="en-US" dirty="0"/>
              <a:t> </a:t>
            </a:r>
            <a:r>
              <a:rPr lang="en-US" dirty="0" smtClean="0"/>
              <a:t>et al, Nat </a:t>
            </a:r>
            <a:r>
              <a:rPr lang="en-US" dirty="0" err="1"/>
              <a:t>Phys</a:t>
            </a:r>
            <a:r>
              <a:rPr lang="en-US" dirty="0"/>
              <a:t> </a:t>
            </a:r>
            <a:r>
              <a:rPr lang="en-US" b="1" dirty="0"/>
              <a:t>7</a:t>
            </a:r>
            <a:r>
              <a:rPr lang="en-US" dirty="0"/>
              <a:t>, 48 (2011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6864829" y="5447231"/>
            <a:ext cx="20040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Estimate mobility</a:t>
            </a:r>
          </a:p>
          <a:p>
            <a:r>
              <a:rPr lang="en-US" sz="2000" dirty="0" smtClean="0"/>
              <a:t>Contact free!</a:t>
            </a:r>
          </a:p>
        </p:txBody>
      </p:sp>
    </p:spTree>
    <p:extLst>
      <p:ext uri="{BB962C8B-B14F-4D97-AF65-F5344CB8AC3E}">
        <p14:creationId xmlns:p14="http://schemas.microsoft.com/office/powerpoint/2010/main" val="31900992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13" grpId="0"/>
      <p:bldP spid="17" grpId="0"/>
      <p:bldP spid="2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503</TotalTime>
  <Words>1366</Words>
  <Application>Microsoft Macintosh PowerPoint</Application>
  <PresentationFormat>On-screen Show (4:3)</PresentationFormat>
  <Paragraphs>192</Paragraphs>
  <Slides>21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Cyclotron Resonance and Faraday Rotation in infrared spectroscopy</vt:lpstr>
      <vt:lpstr>Outline</vt:lpstr>
      <vt:lpstr>Cyclotron resonance</vt:lpstr>
      <vt:lpstr>A word on different masses</vt:lpstr>
      <vt:lpstr>Cyclotron Resonance (CR) in Ge</vt:lpstr>
      <vt:lpstr>Condition to observe cyclotron resonance</vt:lpstr>
      <vt:lpstr>Fourier Transform InfraRed Spectroscopy (FTIR)</vt:lpstr>
      <vt:lpstr>Fourier Transform InfraRed Spectroscopy (FTIR)</vt:lpstr>
      <vt:lpstr>CR in graphene from transmittance measurements</vt:lpstr>
      <vt:lpstr>Magneto-Optical Faraday Effect</vt:lpstr>
      <vt:lpstr>Faraday rotation n_-≠n_+ </vt:lpstr>
      <vt:lpstr>General expression of Faraday rotation angle: Single passage approximation</vt:lpstr>
      <vt:lpstr>Detecting Giant Faraday rotation using crossed polarizers</vt:lpstr>
      <vt:lpstr>Giant Faraday rotation in graphene (on SiC)</vt:lpstr>
      <vt:lpstr>Some modeling based on Drude model</vt:lpstr>
      <vt:lpstr>Explicit form of dynamical conductivity</vt:lpstr>
      <vt:lpstr>Modeling off-diagonal conductivity</vt:lpstr>
      <vt:lpstr>Giant Faraday rotation in graphene</vt:lpstr>
      <vt:lpstr>Landau Level transitions in MLG (on SiC)</vt:lpstr>
      <vt:lpstr>Summary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Yinming Shao</dc:creator>
  <cp:lastModifiedBy>UCSD Physics</cp:lastModifiedBy>
  <cp:revision>108</cp:revision>
  <dcterms:created xsi:type="dcterms:W3CDTF">2006-08-16T00:00:00Z</dcterms:created>
  <dcterms:modified xsi:type="dcterms:W3CDTF">2014-12-17T17:02:53Z</dcterms:modified>
</cp:coreProperties>
</file>