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02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0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44.pn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2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44.png"/><Relationship Id="rId9" Type="http://schemas.openxmlformats.org/officeDocument/2006/relationships/oleObject" Target="../embeddings/oleObject2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5.bin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65.png"/><Relationship Id="rId4" Type="http://schemas.openxmlformats.org/officeDocument/2006/relationships/oleObject" Target="../embeddings/oleObject3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42.bin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74638"/>
            <a:ext cx="22098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600200"/>
            <a:ext cx="23622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\\ad.ucsd.edu\jsoe\users\rdynes\My Documents\My Scans\scan0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-609600"/>
            <a:ext cx="5876925" cy="7766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74638"/>
            <a:ext cx="10668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12954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 descr="\\ad.ucsd.edu\jsoe\users\rdynes\My Documents\My Scans\scan001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457200"/>
            <a:ext cx="7696200" cy="7610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 descr="\\ad.ucsd.edu\jsoe\users\rdynes\My Documents\My Scans\scan001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-1"/>
            <a:ext cx="7696200" cy="7924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609600"/>
            <a:ext cx="2362200" cy="8080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1"/>
            <a:ext cx="457200" cy="2590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 descr="\\ad.ucsd.edu\jsoe\users\rdynes\My Documents\My Scans\scan001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-914399"/>
            <a:ext cx="7110412" cy="739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2362199"/>
            <a:ext cx="1752600" cy="19050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 descr="\\ad.ucsd.edu\jsoe\users\rdynes\My Documents\My Scans\scan001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-749300"/>
            <a:ext cx="7696200" cy="9051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2428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the harmonic approximation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04800" y="685800"/>
            <a:ext cx="716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mean equilibrium position of each atom is a Bravais lattice site</a:t>
            </a:r>
          </a:p>
          <a:p>
            <a:r>
              <a:rPr lang="en-US"/>
              <a:t>typical displacements of each ion are small compared to interatomic spacing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04800" y="1476375"/>
            <a:ext cx="50023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pair potential energy of the </a:t>
            </a:r>
            <a:r>
              <a:rPr lang="en-US" dirty="0" err="1" smtClean="0"/>
              <a:t>Lennard</a:t>
            </a:r>
            <a:r>
              <a:rPr lang="en-US" dirty="0" smtClean="0"/>
              <a:t>-Jones </a:t>
            </a:r>
            <a:r>
              <a:rPr lang="en-US" dirty="0"/>
              <a:t>form </a:t>
            </a:r>
          </a:p>
          <a:p>
            <a:endParaRPr lang="en-US" dirty="0"/>
          </a:p>
          <a:p>
            <a:r>
              <a:rPr lang="en-US" dirty="0"/>
              <a:t>is approximated by the quadratic term</a:t>
            </a: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5197475" y="1371600"/>
          <a:ext cx="1517650" cy="611188"/>
        </p:xfrm>
        <a:graphic>
          <a:graphicData uri="http://schemas.openxmlformats.org/presentationml/2006/ole">
            <p:oleObj spid="_x0000_s1026" name="Equation" r:id="rId3" imgW="977760" imgH="393480" progId="">
              <p:embed/>
            </p:oleObj>
          </a:graphicData>
        </a:graphic>
      </p:graphicFrame>
      <p:sp>
        <p:nvSpPr>
          <p:cNvPr id="1031" name="Line 8"/>
          <p:cNvSpPr>
            <a:spLocks noChangeShapeType="1"/>
          </p:cNvSpPr>
          <p:nvPr/>
        </p:nvSpPr>
        <p:spPr bwMode="auto">
          <a:xfrm flipH="1" flipV="1">
            <a:off x="6629400" y="2057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6578600" y="2330450"/>
            <a:ext cx="241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van der Waals attraction</a:t>
            </a:r>
          </a:p>
          <a:p>
            <a:r>
              <a:rPr lang="en-US"/>
              <a:t>dominating at large </a:t>
            </a:r>
            <a:r>
              <a:rPr lang="en-US" i="1"/>
              <a:t>r</a:t>
            </a: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5562600" y="3198813"/>
            <a:ext cx="2514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repulsion due to the </a:t>
            </a:r>
          </a:p>
          <a:p>
            <a:r>
              <a:rPr lang="en-US"/>
              <a:t>Pauli exclusion principle </a:t>
            </a:r>
          </a:p>
          <a:p>
            <a:r>
              <a:rPr lang="en-US"/>
              <a:t>dominating at small </a:t>
            </a:r>
            <a:r>
              <a:rPr lang="en-US" i="1"/>
              <a:t>r</a:t>
            </a:r>
          </a:p>
        </p:txBody>
      </p:sp>
      <p:sp>
        <p:nvSpPr>
          <p:cNvPr id="1034" name="Line 11"/>
          <p:cNvSpPr>
            <a:spLocks noChangeShapeType="1"/>
          </p:cNvSpPr>
          <p:nvPr/>
        </p:nvSpPr>
        <p:spPr bwMode="auto">
          <a:xfrm flipV="1">
            <a:off x="6019800" y="2057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7" name="Object 12"/>
          <p:cNvGraphicFramePr>
            <a:graphicFrameLocks noChangeAspect="1"/>
          </p:cNvGraphicFramePr>
          <p:nvPr/>
        </p:nvGraphicFramePr>
        <p:xfrm>
          <a:off x="3960813" y="2066925"/>
          <a:ext cx="1597025" cy="788988"/>
        </p:xfrm>
        <a:graphic>
          <a:graphicData uri="http://schemas.openxmlformats.org/presentationml/2006/ole">
            <p:oleObj spid="_x0000_s1027" name="Equation" r:id="rId4" imgW="1028520" imgH="507960" progId="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2895600" y="76200"/>
            <a:ext cx="424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normal modes of a 1D monoatomic lattice</a:t>
            </a:r>
          </a:p>
        </p:txBody>
      </p:sp>
      <p:pic>
        <p:nvPicPr>
          <p:cNvPr id="2055" name="Picture 5" descr="spr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401638"/>
            <a:ext cx="56134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1531938" y="914400"/>
          <a:ext cx="7272337" cy="3311525"/>
        </p:xfrm>
        <a:graphic>
          <a:graphicData uri="http://schemas.openxmlformats.org/presentationml/2006/ole">
            <p:oleObj spid="_x0000_s2050" name="Equation" r:id="rId4" imgW="4686120" imgH="2133360" progId="">
              <p:embed/>
            </p:oleObj>
          </a:graphicData>
        </a:graphic>
      </p:graphicFrame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3887788" y="735013"/>
            <a:ext cx="5172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(</a:t>
            </a:r>
            <a:r>
              <a:rPr lang="en-US" sz="1400" i="1"/>
              <a:t>n </a:t>
            </a:r>
            <a:r>
              <a:rPr lang="en-US" sz="1400"/>
              <a:t>– 1)</a:t>
            </a:r>
            <a:r>
              <a:rPr lang="en-US" sz="1400" i="1"/>
              <a:t>a</a:t>
            </a:r>
            <a:r>
              <a:rPr lang="en-US" sz="1400"/>
              <a:t>  </a:t>
            </a:r>
            <a:r>
              <a:rPr lang="en-US" sz="1400" i="1"/>
              <a:t>na</a:t>
            </a:r>
            <a:r>
              <a:rPr lang="en-US" sz="1400"/>
              <a:t>  (</a:t>
            </a:r>
            <a:r>
              <a:rPr lang="en-US" sz="1400" i="1"/>
              <a:t>n </a:t>
            </a:r>
            <a:r>
              <a:rPr lang="en-US" sz="1400"/>
              <a:t>+ 1)</a:t>
            </a:r>
            <a:r>
              <a:rPr lang="en-US" sz="1400" i="1"/>
              <a:t>a                u</a:t>
            </a:r>
            <a:r>
              <a:rPr lang="en-US" sz="1400"/>
              <a:t>(</a:t>
            </a:r>
            <a:r>
              <a:rPr lang="en-US" sz="1400" i="1"/>
              <a:t>na</a:t>
            </a:r>
            <a:r>
              <a:rPr lang="en-US" sz="1400"/>
              <a:t>)</a:t>
            </a:r>
            <a:r>
              <a:rPr lang="en-US" sz="1400" i="1"/>
              <a:t> </a:t>
            </a:r>
            <a:r>
              <a:rPr lang="en-US" sz="1400"/>
              <a:t>is displacement of atom about</a:t>
            </a:r>
            <a:r>
              <a:rPr lang="en-US" sz="1400" i="1"/>
              <a:t> na</a:t>
            </a: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1479550" y="3505200"/>
            <a:ext cx="2362200" cy="7620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4833938" y="3579813"/>
            <a:ext cx="25860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/>
              <a:t>dispersion of waves </a:t>
            </a:r>
          </a:p>
          <a:p>
            <a:r>
              <a:rPr lang="en-US" sz="1700"/>
              <a:t>propagating along the chain</a:t>
            </a:r>
          </a:p>
        </p:txBody>
      </p:sp>
      <p:sp>
        <p:nvSpPr>
          <p:cNvPr id="2059" name="Line 13"/>
          <p:cNvSpPr>
            <a:spLocks noChangeShapeType="1"/>
          </p:cNvSpPr>
          <p:nvPr/>
        </p:nvSpPr>
        <p:spPr bwMode="auto">
          <a:xfrm flipH="1" flipV="1">
            <a:off x="4191000" y="3897313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0" name="Text Box 14"/>
          <p:cNvSpPr txBox="1">
            <a:spLocks noChangeArrowheads="1"/>
          </p:cNvSpPr>
          <p:nvPr/>
        </p:nvSpPr>
        <p:spPr bwMode="auto">
          <a:xfrm>
            <a:off x="76200" y="685800"/>
            <a:ext cx="12509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/>
              <a:t>assume that </a:t>
            </a:r>
          </a:p>
          <a:p>
            <a:r>
              <a:rPr lang="en-US" sz="1700"/>
              <a:t>only </a:t>
            </a:r>
          </a:p>
          <a:p>
            <a:r>
              <a:rPr lang="en-US" sz="1700"/>
              <a:t>neighbor </a:t>
            </a:r>
          </a:p>
          <a:p>
            <a:r>
              <a:rPr lang="en-US" sz="1700"/>
              <a:t>atoms </a:t>
            </a:r>
          </a:p>
          <a:p>
            <a:r>
              <a:rPr lang="en-US" sz="1700"/>
              <a:t>interact</a:t>
            </a:r>
          </a:p>
        </p:txBody>
      </p:sp>
      <p:pic>
        <p:nvPicPr>
          <p:cNvPr id="2061" name="Picture 15" descr="dis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100" y="4386263"/>
            <a:ext cx="3263900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505200" y="5181600"/>
            <a:ext cx="5524500" cy="1447800"/>
            <a:chOff x="2208" y="2784"/>
            <a:chExt cx="3480" cy="912"/>
          </a:xfrm>
        </p:grpSpPr>
        <p:sp>
          <p:nvSpPr>
            <p:cNvPr id="2071" name="Text Box 17"/>
            <p:cNvSpPr txBox="1">
              <a:spLocks noChangeArrowheads="1"/>
            </p:cNvSpPr>
            <p:nvPr/>
          </p:nvSpPr>
          <p:spPr bwMode="auto">
            <a:xfrm>
              <a:off x="2208" y="2784"/>
              <a:ext cx="238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/>
                <a:t>periodic boundary conditions for </a:t>
              </a:r>
              <a:r>
                <a:rPr lang="en-US" sz="1700" i="1"/>
                <a:t>N</a:t>
              </a:r>
              <a:r>
                <a:rPr lang="en-US" sz="1700"/>
                <a:t> atoms</a:t>
              </a:r>
            </a:p>
          </p:txBody>
        </p:sp>
        <p:graphicFrame>
          <p:nvGraphicFramePr>
            <p:cNvPr id="2052" name="Object 20"/>
            <p:cNvGraphicFramePr>
              <a:graphicFrameLocks noChangeAspect="1"/>
            </p:cNvGraphicFramePr>
            <p:nvPr/>
          </p:nvGraphicFramePr>
          <p:xfrm>
            <a:off x="4604" y="2819"/>
            <a:ext cx="1060" cy="391"/>
          </p:xfrm>
          <a:graphic>
            <a:graphicData uri="http://schemas.openxmlformats.org/presentationml/2006/ole">
              <p:oleObj spid="_x0000_s2052" name="Equation" r:id="rId6" imgW="1168200" imgH="431640" progId="">
                <p:embed/>
              </p:oleObj>
            </a:graphicData>
          </a:graphic>
        </p:graphicFrame>
        <p:graphicFrame>
          <p:nvGraphicFramePr>
            <p:cNvPr id="2053" name="Object 21"/>
            <p:cNvGraphicFramePr>
              <a:graphicFrameLocks noChangeAspect="1"/>
            </p:cNvGraphicFramePr>
            <p:nvPr/>
          </p:nvGraphicFramePr>
          <p:xfrm>
            <a:off x="4124" y="3168"/>
            <a:ext cx="1555" cy="363"/>
          </p:xfrm>
          <a:graphic>
            <a:graphicData uri="http://schemas.openxmlformats.org/presentationml/2006/ole">
              <p:oleObj spid="_x0000_s2053" name="Equation" r:id="rId7" imgW="1688760" imgH="393480" progId="">
                <p:embed/>
              </p:oleObj>
            </a:graphicData>
          </a:graphic>
        </p:graphicFrame>
        <p:sp>
          <p:nvSpPr>
            <p:cNvPr id="2072" name="Text Box 22"/>
            <p:cNvSpPr txBox="1">
              <a:spLocks noChangeArrowheads="1"/>
            </p:cNvSpPr>
            <p:nvPr/>
          </p:nvSpPr>
          <p:spPr bwMode="auto">
            <a:xfrm>
              <a:off x="2864" y="3230"/>
              <a:ext cx="116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/>
                <a:t>allowed values of </a:t>
              </a:r>
              <a:r>
                <a:rPr lang="en-US" sz="1700" i="1"/>
                <a:t>k</a:t>
              </a:r>
            </a:p>
          </p:txBody>
        </p:sp>
        <p:sp>
          <p:nvSpPr>
            <p:cNvPr id="2073" name="Text Box 23"/>
            <p:cNvSpPr txBox="1">
              <a:spLocks noChangeArrowheads="1"/>
            </p:cNvSpPr>
            <p:nvPr/>
          </p:nvSpPr>
          <p:spPr bwMode="auto">
            <a:xfrm>
              <a:off x="2208" y="3465"/>
              <a:ext cx="30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there are </a:t>
              </a:r>
              <a:r>
                <a:rPr lang="en-US" i="1"/>
                <a:t>N</a:t>
              </a:r>
              <a:r>
                <a:rPr lang="en-US"/>
                <a:t> values of </a:t>
              </a:r>
              <a:r>
                <a:rPr lang="en-US" i="1"/>
                <a:t>k</a:t>
              </a:r>
              <a:r>
                <a:rPr lang="en-US"/>
                <a:t> that yield distinct solutions</a:t>
              </a:r>
            </a:p>
          </p:txBody>
        </p:sp>
        <p:sp>
          <p:nvSpPr>
            <p:cNvPr id="2074" name="Rectangle 24"/>
            <p:cNvSpPr>
              <a:spLocks noChangeArrowheads="1"/>
            </p:cNvSpPr>
            <p:nvPr/>
          </p:nvSpPr>
          <p:spPr bwMode="auto">
            <a:xfrm>
              <a:off x="2232" y="2820"/>
              <a:ext cx="3456" cy="86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63" name="Text Box 26"/>
          <p:cNvSpPr txBox="1">
            <a:spLocks noChangeArrowheads="1"/>
          </p:cNvSpPr>
          <p:nvPr/>
        </p:nvSpPr>
        <p:spPr bwMode="auto">
          <a:xfrm>
            <a:off x="6084888" y="4633913"/>
            <a:ext cx="3001962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covers all independent values of </a:t>
            </a:r>
            <a:r>
              <a:rPr lang="en-US" sz="1600" i="1"/>
              <a:t>k</a:t>
            </a:r>
            <a:r>
              <a:rPr lang="en-US" sz="1600"/>
              <a:t> </a:t>
            </a:r>
          </a:p>
          <a:p>
            <a:r>
              <a:rPr lang="en-US" sz="1600" i="1"/>
              <a:t>k</a:t>
            </a:r>
            <a:r>
              <a:rPr lang="en-US" sz="1600"/>
              <a:t> and </a:t>
            </a:r>
            <a:r>
              <a:rPr lang="en-US" sz="1600" i="1"/>
              <a:t>k </a:t>
            </a:r>
            <a:r>
              <a:rPr lang="en-US" sz="1600"/>
              <a:t>+ </a:t>
            </a:r>
            <a:r>
              <a:rPr lang="en-US" i="1"/>
              <a:t>m</a:t>
            </a:r>
            <a:r>
              <a:rPr lang="en-US"/>
              <a:t>2</a:t>
            </a:r>
            <a:r>
              <a:rPr lang="en-US" i="1">
                <a:latin typeface="Symbol" pitchFamily="18" charset="2"/>
              </a:rPr>
              <a:t>p</a:t>
            </a:r>
            <a:r>
              <a:rPr lang="en-US"/>
              <a:t>/</a:t>
            </a:r>
            <a:r>
              <a:rPr lang="en-US" i="1"/>
              <a:t>a</a:t>
            </a:r>
            <a:r>
              <a:rPr lang="en-US" sz="1600"/>
              <a:t> are equivalent </a:t>
            </a:r>
          </a:p>
        </p:txBody>
      </p:sp>
      <p:sp>
        <p:nvSpPr>
          <p:cNvPr id="2064" name="Text Box 27"/>
          <p:cNvSpPr txBox="1">
            <a:spLocks noChangeArrowheads="1"/>
          </p:cNvSpPr>
          <p:nvPr/>
        </p:nvSpPr>
        <p:spPr bwMode="auto">
          <a:xfrm>
            <a:off x="3536950" y="4343400"/>
            <a:ext cx="2330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if </a:t>
            </a:r>
            <a:r>
              <a:rPr lang="en-US" i="1"/>
              <a:t>k</a:t>
            </a:r>
            <a:r>
              <a:rPr lang="en-US"/>
              <a:t> is changed by </a:t>
            </a:r>
          </a:p>
          <a:p>
            <a:r>
              <a:rPr lang="en-US" i="1"/>
              <a:t>m</a:t>
            </a:r>
            <a:r>
              <a:rPr lang="en-US"/>
              <a:t>2</a:t>
            </a:r>
            <a:r>
              <a:rPr lang="en-US" i="1">
                <a:latin typeface="Symbol" pitchFamily="18" charset="2"/>
              </a:rPr>
              <a:t>p</a:t>
            </a:r>
            <a:r>
              <a:rPr lang="en-US"/>
              <a:t>/</a:t>
            </a:r>
            <a:r>
              <a:rPr lang="en-US" i="1"/>
              <a:t>a</a:t>
            </a:r>
            <a:r>
              <a:rPr lang="en-US"/>
              <a:t> </a:t>
            </a:r>
          </a:p>
          <a:p>
            <a:r>
              <a:rPr lang="en-US" i="1"/>
              <a:t>u</a:t>
            </a:r>
            <a:r>
              <a:rPr lang="en-US"/>
              <a:t>(</a:t>
            </a:r>
            <a:r>
              <a:rPr lang="en-US" i="1"/>
              <a:t>na</a:t>
            </a:r>
            <a:r>
              <a:rPr lang="en-US"/>
              <a:t>,</a:t>
            </a:r>
            <a:r>
              <a:rPr lang="en-US" i="1"/>
              <a:t>t</a:t>
            </a:r>
            <a:r>
              <a:rPr lang="en-US"/>
              <a:t>) does not change</a:t>
            </a:r>
          </a:p>
        </p:txBody>
      </p:sp>
      <p:graphicFrame>
        <p:nvGraphicFramePr>
          <p:cNvPr id="2051" name="Object 28"/>
          <p:cNvGraphicFramePr>
            <a:graphicFrameLocks noChangeAspect="1"/>
          </p:cNvGraphicFramePr>
          <p:nvPr/>
        </p:nvGraphicFramePr>
        <p:xfrm>
          <a:off x="6210300" y="4376738"/>
          <a:ext cx="1590675" cy="338137"/>
        </p:xfrm>
        <a:graphic>
          <a:graphicData uri="http://schemas.openxmlformats.org/presentationml/2006/ole">
            <p:oleObj spid="_x0000_s2051" name="Equation" r:id="rId8" imgW="1015920" imgH="215640" progId="">
              <p:embed/>
            </p:oleObj>
          </a:graphicData>
        </a:graphic>
      </p:graphicFrame>
      <p:sp>
        <p:nvSpPr>
          <p:cNvPr id="2065" name="AutoShape 29"/>
          <p:cNvSpPr>
            <a:spLocks noChangeArrowheads="1"/>
          </p:cNvSpPr>
          <p:nvPr/>
        </p:nvSpPr>
        <p:spPr bwMode="auto">
          <a:xfrm>
            <a:off x="5791200" y="4735513"/>
            <a:ext cx="228600" cy="188912"/>
          </a:xfrm>
          <a:prstGeom prst="rightArrow">
            <a:avLst>
              <a:gd name="adj1" fmla="val 50000"/>
              <a:gd name="adj2" fmla="val 3025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6" name="Line 31"/>
          <p:cNvSpPr>
            <a:spLocks noChangeShapeType="1"/>
          </p:cNvSpPr>
          <p:nvPr/>
        </p:nvSpPr>
        <p:spPr bwMode="auto">
          <a:xfrm flipV="1">
            <a:off x="4267200" y="67468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7" name="Line 32"/>
          <p:cNvSpPr>
            <a:spLocks noChangeShapeType="1"/>
          </p:cNvSpPr>
          <p:nvPr/>
        </p:nvSpPr>
        <p:spPr bwMode="auto">
          <a:xfrm flipV="1">
            <a:off x="4724400" y="67468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8" name="Line 33"/>
          <p:cNvSpPr>
            <a:spLocks noChangeShapeType="1"/>
          </p:cNvSpPr>
          <p:nvPr/>
        </p:nvSpPr>
        <p:spPr bwMode="auto">
          <a:xfrm flipV="1">
            <a:off x="5170488" y="67468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9" name="Text Box 34"/>
          <p:cNvSpPr txBox="1">
            <a:spLocks noChangeArrowheads="1"/>
          </p:cNvSpPr>
          <p:nvPr/>
        </p:nvSpPr>
        <p:spPr bwMode="auto">
          <a:xfrm>
            <a:off x="4419600" y="1465263"/>
            <a:ext cx="15335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force from left spring </a:t>
            </a:r>
          </a:p>
        </p:txBody>
      </p:sp>
      <p:sp>
        <p:nvSpPr>
          <p:cNvPr id="2070" name="Text Box 35"/>
          <p:cNvSpPr txBox="1">
            <a:spLocks noChangeArrowheads="1"/>
          </p:cNvSpPr>
          <p:nvPr/>
        </p:nvSpPr>
        <p:spPr bwMode="auto">
          <a:xfrm>
            <a:off x="6772275" y="1466850"/>
            <a:ext cx="1617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force from right spring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4" descr="di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57200"/>
            <a:ext cx="326390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267200" y="376238"/>
          <a:ext cx="2305050" cy="984250"/>
        </p:xfrm>
        <a:graphic>
          <a:graphicData uri="http://schemas.openxmlformats.org/presentationml/2006/ole">
            <p:oleObj spid="_x0000_s3074" name="Equation" r:id="rId4" imgW="1485720" imgH="634680" progId="">
              <p:embed/>
            </p:oleObj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4284663" y="2146300"/>
          <a:ext cx="2089150" cy="1731963"/>
        </p:xfrm>
        <a:graphic>
          <a:graphicData uri="http://schemas.openxmlformats.org/presentationml/2006/ole">
            <p:oleObj spid="_x0000_s3075" name="Equation" r:id="rId5" imgW="1346040" imgH="1117440" progId="">
              <p:embed/>
            </p:oleObj>
          </a:graphicData>
        </a:graphic>
      </p:graphicFrame>
      <p:graphicFrame>
        <p:nvGraphicFramePr>
          <p:cNvPr id="3076" name="Object 7"/>
          <p:cNvGraphicFramePr>
            <a:graphicFrameLocks noChangeAspect="1"/>
          </p:cNvGraphicFramePr>
          <p:nvPr/>
        </p:nvGraphicFramePr>
        <p:xfrm>
          <a:off x="4343400" y="4310063"/>
          <a:ext cx="1300163" cy="1338262"/>
        </p:xfrm>
        <a:graphic>
          <a:graphicData uri="http://schemas.openxmlformats.org/presentationml/2006/ole">
            <p:oleObj spid="_x0000_s3076" name="Equation" r:id="rId6" imgW="838080" imgH="863280" progId="">
              <p:embed/>
            </p:oleObj>
          </a:graphicData>
        </a:graphic>
      </p:graphicFrame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5353050" y="1038225"/>
            <a:ext cx="35687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group velocity – the transmission</a:t>
            </a:r>
          </a:p>
          <a:p>
            <a:r>
              <a:rPr lang="en-US"/>
              <a:t>velocity of a wave packet,</a:t>
            </a:r>
          </a:p>
          <a:p>
            <a:r>
              <a:rPr lang="en-US"/>
              <a:t>the velocity of energy propagation</a:t>
            </a: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5486400" y="3381375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sound velocity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5562600" y="5334000"/>
            <a:ext cx="149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standing wave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6419850" y="2128838"/>
            <a:ext cx="219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long wavelength limit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 noChangeAspect="1"/>
          </p:cNvGrpSpPr>
          <p:nvPr/>
        </p:nvGrpSpPr>
        <p:grpSpPr bwMode="auto">
          <a:xfrm>
            <a:off x="895350" y="-609600"/>
            <a:ext cx="10042525" cy="1654175"/>
            <a:chOff x="2256" y="240"/>
            <a:chExt cx="4080" cy="672"/>
          </a:xfrm>
        </p:grpSpPr>
        <p:pic>
          <p:nvPicPr>
            <p:cNvPr id="4114" name="Picture 6" descr="spri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0000">
              <a:off x="2304" y="278"/>
              <a:ext cx="389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5" name="Rectangle 13"/>
            <p:cNvSpPr>
              <a:spLocks noChangeAspect="1" noChangeArrowheads="1"/>
            </p:cNvSpPr>
            <p:nvPr/>
          </p:nvSpPr>
          <p:spPr bwMode="auto">
            <a:xfrm>
              <a:off x="2256" y="240"/>
              <a:ext cx="4080" cy="4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101" name="Picture 8" descr="dis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0"/>
            <a:ext cx="311785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2174875" y="2614613"/>
          <a:ext cx="6892925" cy="4167187"/>
        </p:xfrm>
        <a:graphic>
          <a:graphicData uri="http://schemas.openxmlformats.org/presentationml/2006/ole">
            <p:oleObj spid="_x0000_s4098" name="Equation" r:id="rId5" imgW="4559040" imgH="2755800" progId="">
              <p:embed/>
            </p:oleObj>
          </a:graphicData>
        </a:graphic>
      </p:graphicFrame>
      <p:graphicFrame>
        <p:nvGraphicFramePr>
          <p:cNvPr id="4099" name="Object 12"/>
          <p:cNvGraphicFramePr>
            <a:graphicFrameLocks noChangeAspect="1"/>
          </p:cNvGraphicFramePr>
          <p:nvPr/>
        </p:nvGraphicFramePr>
        <p:xfrm>
          <a:off x="4114800" y="1292225"/>
          <a:ext cx="2917825" cy="688975"/>
        </p:xfrm>
        <a:graphic>
          <a:graphicData uri="http://schemas.openxmlformats.org/presentationml/2006/ole">
            <p:oleObj spid="_x0000_s4099" name="Equation" r:id="rId6" imgW="1930320" imgH="457200" progId="">
              <p:embed/>
            </p:oleObj>
          </a:graphicData>
        </a:graphic>
      </p:graphicFrame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3359150" y="76200"/>
            <a:ext cx="418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normal modes of a 1D lattice with a basis</a:t>
            </a:r>
          </a:p>
        </p:txBody>
      </p:sp>
      <p:sp>
        <p:nvSpPr>
          <p:cNvPr id="4103" name="Line 15"/>
          <p:cNvSpPr>
            <a:spLocks noChangeShapeType="1"/>
          </p:cNvSpPr>
          <p:nvPr/>
        </p:nvSpPr>
        <p:spPr bwMode="auto">
          <a:xfrm flipV="1">
            <a:off x="4629150" y="1066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6"/>
          <p:cNvSpPr>
            <a:spLocks noChangeShapeType="1"/>
          </p:cNvSpPr>
          <p:nvPr/>
        </p:nvSpPr>
        <p:spPr bwMode="auto">
          <a:xfrm flipV="1">
            <a:off x="531495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7"/>
          <p:cNvSpPr>
            <a:spLocks noChangeShapeType="1"/>
          </p:cNvSpPr>
          <p:nvPr/>
        </p:nvSpPr>
        <p:spPr bwMode="auto">
          <a:xfrm flipV="1">
            <a:off x="6486525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Line 18"/>
          <p:cNvSpPr>
            <a:spLocks noChangeShapeType="1"/>
          </p:cNvSpPr>
          <p:nvPr/>
        </p:nvSpPr>
        <p:spPr bwMode="auto">
          <a:xfrm flipV="1">
            <a:off x="5791200" y="1066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7" name="Rectangle 19"/>
          <p:cNvSpPr>
            <a:spLocks noChangeArrowheads="1"/>
          </p:cNvSpPr>
          <p:nvPr/>
        </p:nvSpPr>
        <p:spPr bwMode="auto">
          <a:xfrm>
            <a:off x="2085975" y="5419725"/>
            <a:ext cx="4038600" cy="6096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Text Box 20"/>
          <p:cNvSpPr txBox="1">
            <a:spLocks noChangeArrowheads="1"/>
          </p:cNvSpPr>
          <p:nvPr/>
        </p:nvSpPr>
        <p:spPr bwMode="auto">
          <a:xfrm>
            <a:off x="7427913" y="914400"/>
            <a:ext cx="925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K</a:t>
            </a:r>
            <a:r>
              <a:rPr lang="en-US" sz="1400"/>
              <a:t> – spring</a:t>
            </a:r>
          </a:p>
        </p:txBody>
      </p:sp>
      <p:sp>
        <p:nvSpPr>
          <p:cNvPr id="4109" name="Text Box 22"/>
          <p:cNvSpPr txBox="1">
            <a:spLocks noChangeArrowheads="1"/>
          </p:cNvSpPr>
          <p:nvPr/>
        </p:nvSpPr>
        <p:spPr bwMode="auto">
          <a:xfrm>
            <a:off x="7970838" y="381000"/>
            <a:ext cx="935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G</a:t>
            </a:r>
            <a:r>
              <a:rPr lang="en-US" sz="1400"/>
              <a:t> – spring</a:t>
            </a:r>
          </a:p>
        </p:txBody>
      </p:sp>
      <p:sp>
        <p:nvSpPr>
          <p:cNvPr id="4110" name="Line 23"/>
          <p:cNvSpPr>
            <a:spLocks noChangeShapeType="1"/>
          </p:cNvSpPr>
          <p:nvPr/>
        </p:nvSpPr>
        <p:spPr bwMode="auto">
          <a:xfrm>
            <a:off x="2057400" y="4800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Line 24"/>
          <p:cNvSpPr>
            <a:spLocks noChangeShapeType="1"/>
          </p:cNvSpPr>
          <p:nvPr/>
        </p:nvSpPr>
        <p:spPr bwMode="auto">
          <a:xfrm>
            <a:off x="2057400" y="3352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6"/>
          <p:cNvSpPr txBox="1">
            <a:spLocks noChangeArrowheads="1"/>
          </p:cNvSpPr>
          <p:nvPr/>
        </p:nvSpPr>
        <p:spPr bwMode="auto">
          <a:xfrm>
            <a:off x="1676400" y="1676400"/>
            <a:ext cx="9032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/>
              <a:t>acoustic </a:t>
            </a:r>
          </a:p>
          <a:p>
            <a:pPr>
              <a:lnSpc>
                <a:spcPct val="85000"/>
              </a:lnSpc>
            </a:pPr>
            <a:r>
              <a:rPr lang="en-US" sz="1600"/>
              <a:t>branch</a:t>
            </a:r>
          </a:p>
        </p:txBody>
      </p:sp>
      <p:sp>
        <p:nvSpPr>
          <p:cNvPr id="4113" name="Text Box 27"/>
          <p:cNvSpPr txBox="1">
            <a:spLocks noChangeArrowheads="1"/>
          </p:cNvSpPr>
          <p:nvPr/>
        </p:nvSpPr>
        <p:spPr bwMode="auto">
          <a:xfrm>
            <a:off x="1790700" y="123825"/>
            <a:ext cx="7905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/>
              <a:t>optical </a:t>
            </a:r>
          </a:p>
          <a:p>
            <a:pPr>
              <a:lnSpc>
                <a:spcPct val="85000"/>
              </a:lnSpc>
            </a:pPr>
            <a:r>
              <a:rPr lang="en-US" sz="1600"/>
              <a:t>branch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" descr="dis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2359025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1828800" y="304800"/>
          <a:ext cx="3859213" cy="595313"/>
        </p:xfrm>
        <a:graphic>
          <a:graphicData uri="http://schemas.openxmlformats.org/presentationml/2006/ole">
            <p:oleObj spid="_x0000_s5122" name="Equation" r:id="rId4" imgW="2552400" imgH="393480" progId="">
              <p:embed/>
            </p:oleObj>
          </a:graphicData>
        </a:graphic>
      </p:graphicFrame>
      <p:graphicFrame>
        <p:nvGraphicFramePr>
          <p:cNvPr id="5123" name="Object 11"/>
          <p:cNvGraphicFramePr>
            <a:graphicFrameLocks noChangeAspect="1"/>
          </p:cNvGraphicFramePr>
          <p:nvPr/>
        </p:nvGraphicFramePr>
        <p:xfrm>
          <a:off x="238125" y="1295400"/>
          <a:ext cx="3503613" cy="2163763"/>
        </p:xfrm>
        <a:graphic>
          <a:graphicData uri="http://schemas.openxmlformats.org/presentationml/2006/ole">
            <p:oleObj spid="_x0000_s5123" name="Equation" r:id="rId5" imgW="2260440" imgH="1396800" progId="">
              <p:embed/>
            </p:oleObj>
          </a:graphicData>
        </a:graphic>
      </p:graphicFrame>
      <p:sp>
        <p:nvSpPr>
          <p:cNvPr id="5126" name="Text Box 13"/>
          <p:cNvSpPr txBox="1">
            <a:spLocks noChangeArrowheads="1"/>
          </p:cNvSpPr>
          <p:nvPr/>
        </p:nvSpPr>
        <p:spPr bwMode="auto">
          <a:xfrm>
            <a:off x="3865563" y="2195513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acoustic</a:t>
            </a:r>
          </a:p>
        </p:txBody>
      </p:sp>
      <p:graphicFrame>
        <p:nvGraphicFramePr>
          <p:cNvPr id="5124" name="Object 14"/>
          <p:cNvGraphicFramePr>
            <a:graphicFrameLocks noChangeAspect="1"/>
          </p:cNvGraphicFramePr>
          <p:nvPr/>
        </p:nvGraphicFramePr>
        <p:xfrm>
          <a:off x="1685925" y="3678238"/>
          <a:ext cx="2066925" cy="1731962"/>
        </p:xfrm>
        <a:graphic>
          <a:graphicData uri="http://schemas.openxmlformats.org/presentationml/2006/ole">
            <p:oleObj spid="_x0000_s5124" name="Equation" r:id="rId6" imgW="1333440" imgH="1117440" progId="">
              <p:embed/>
            </p:oleObj>
          </a:graphicData>
        </a:graphic>
      </p:graphicFrame>
      <p:sp>
        <p:nvSpPr>
          <p:cNvPr id="5127" name="Text Box 15"/>
          <p:cNvSpPr txBox="1">
            <a:spLocks noChangeArrowheads="1"/>
          </p:cNvSpPr>
          <p:nvPr/>
        </p:nvSpPr>
        <p:spPr bwMode="auto">
          <a:xfrm>
            <a:off x="3879850" y="421005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acoustic</a:t>
            </a:r>
          </a:p>
        </p:txBody>
      </p:sp>
      <p:sp>
        <p:nvSpPr>
          <p:cNvPr id="5128" name="Text Box 16"/>
          <p:cNvSpPr txBox="1">
            <a:spLocks noChangeArrowheads="1"/>
          </p:cNvSpPr>
          <p:nvPr/>
        </p:nvSpPr>
        <p:spPr bwMode="auto">
          <a:xfrm>
            <a:off x="3905250" y="49149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optical</a:t>
            </a:r>
          </a:p>
        </p:txBody>
      </p:sp>
      <p:pic>
        <p:nvPicPr>
          <p:cNvPr id="5129" name="Picture 18" descr="spring_k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9175" y="2219325"/>
            <a:ext cx="43148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 Box 19"/>
          <p:cNvSpPr txBox="1">
            <a:spLocks noChangeArrowheads="1"/>
          </p:cNvSpPr>
          <p:nvPr/>
        </p:nvSpPr>
        <p:spPr bwMode="auto">
          <a:xfrm>
            <a:off x="3886200" y="293846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optical</a:t>
            </a:r>
          </a:p>
        </p:txBody>
      </p:sp>
      <p:pic>
        <p:nvPicPr>
          <p:cNvPr id="5131" name="Picture 20" descr="spring_kp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6800" y="4191000"/>
            <a:ext cx="42148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Rectangle 21"/>
          <p:cNvSpPr>
            <a:spLocks noChangeArrowheads="1"/>
          </p:cNvSpPr>
          <p:nvPr/>
        </p:nvSpPr>
        <p:spPr bwMode="auto">
          <a:xfrm>
            <a:off x="6296025" y="2152650"/>
            <a:ext cx="523875" cy="457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Text Box 23"/>
          <p:cNvSpPr txBox="1">
            <a:spLocks noChangeArrowheads="1"/>
          </p:cNvSpPr>
          <p:nvPr/>
        </p:nvSpPr>
        <p:spPr bwMode="auto">
          <a:xfrm>
            <a:off x="6324600" y="2543175"/>
            <a:ext cx="44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cell</a:t>
            </a:r>
          </a:p>
        </p:txBody>
      </p:sp>
      <p:sp>
        <p:nvSpPr>
          <p:cNvPr id="5134" name="Text Box 24"/>
          <p:cNvSpPr txBox="1">
            <a:spLocks noChangeArrowheads="1"/>
          </p:cNvSpPr>
          <p:nvPr/>
        </p:nvSpPr>
        <p:spPr bwMode="auto">
          <a:xfrm>
            <a:off x="5149850" y="3271838"/>
            <a:ext cx="384175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motion of primitive cells is identical</a:t>
            </a:r>
          </a:p>
        </p:txBody>
      </p:sp>
      <p:sp>
        <p:nvSpPr>
          <p:cNvPr id="5135" name="Text Box 25"/>
          <p:cNvSpPr txBox="1">
            <a:spLocks noChangeArrowheads="1"/>
          </p:cNvSpPr>
          <p:nvPr/>
        </p:nvSpPr>
        <p:spPr bwMode="auto">
          <a:xfrm>
            <a:off x="4832350" y="5272088"/>
            <a:ext cx="423545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motion changes by 180</a:t>
            </a:r>
            <a:r>
              <a:rPr lang="en-US" baseline="30000"/>
              <a:t>0</a:t>
            </a:r>
            <a:r>
              <a:rPr lang="en-US"/>
              <a:t> from cell to cell</a:t>
            </a:r>
          </a:p>
        </p:txBody>
      </p:sp>
      <p:sp>
        <p:nvSpPr>
          <p:cNvPr id="5136" name="Text Box 26"/>
          <p:cNvSpPr txBox="1">
            <a:spLocks noChangeArrowheads="1"/>
          </p:cNvSpPr>
          <p:nvPr/>
        </p:nvSpPr>
        <p:spPr bwMode="auto">
          <a:xfrm>
            <a:off x="898525" y="5829300"/>
            <a:ext cx="6286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 the acoustic mode the atoms within a cell move together</a:t>
            </a:r>
          </a:p>
          <a:p>
            <a:r>
              <a:rPr lang="en-US"/>
              <a:t>in the optical mode the atoms within a cell move 180</a:t>
            </a:r>
            <a:r>
              <a:rPr lang="en-US" baseline="30000"/>
              <a:t>0</a:t>
            </a:r>
            <a:r>
              <a:rPr lang="en-US"/>
              <a:t> out of phase</a:t>
            </a:r>
          </a:p>
        </p:txBody>
      </p:sp>
      <p:sp>
        <p:nvSpPr>
          <p:cNvPr id="5137" name="Rectangle 27"/>
          <p:cNvSpPr>
            <a:spLocks noChangeArrowheads="1"/>
          </p:cNvSpPr>
          <p:nvPr/>
        </p:nvSpPr>
        <p:spPr bwMode="auto">
          <a:xfrm>
            <a:off x="6296025" y="2895600"/>
            <a:ext cx="523875" cy="457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Rectangle 28"/>
          <p:cNvSpPr>
            <a:spLocks noChangeArrowheads="1"/>
          </p:cNvSpPr>
          <p:nvPr/>
        </p:nvSpPr>
        <p:spPr bwMode="auto">
          <a:xfrm>
            <a:off x="6296025" y="4114800"/>
            <a:ext cx="523875" cy="457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Rectangle 29"/>
          <p:cNvSpPr>
            <a:spLocks noChangeArrowheads="1"/>
          </p:cNvSpPr>
          <p:nvPr/>
        </p:nvSpPr>
        <p:spPr bwMode="auto">
          <a:xfrm>
            <a:off x="6296025" y="4876800"/>
            <a:ext cx="523875" cy="457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0" name="Rectangle 30"/>
          <p:cNvSpPr>
            <a:spLocks noChangeArrowheads="1"/>
          </p:cNvSpPr>
          <p:nvPr/>
        </p:nvSpPr>
        <p:spPr bwMode="auto">
          <a:xfrm>
            <a:off x="6896100" y="2152650"/>
            <a:ext cx="523875" cy="4572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1" name="Rectangle 31"/>
          <p:cNvSpPr>
            <a:spLocks noChangeArrowheads="1"/>
          </p:cNvSpPr>
          <p:nvPr/>
        </p:nvSpPr>
        <p:spPr bwMode="auto">
          <a:xfrm>
            <a:off x="6886575" y="2895600"/>
            <a:ext cx="523875" cy="4572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2" name="Rectangle 32"/>
          <p:cNvSpPr>
            <a:spLocks noChangeArrowheads="1"/>
          </p:cNvSpPr>
          <p:nvPr/>
        </p:nvSpPr>
        <p:spPr bwMode="auto">
          <a:xfrm>
            <a:off x="6886575" y="4114800"/>
            <a:ext cx="523875" cy="4572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Rectangle 33"/>
          <p:cNvSpPr>
            <a:spLocks noChangeArrowheads="1"/>
          </p:cNvSpPr>
          <p:nvPr/>
        </p:nvSpPr>
        <p:spPr bwMode="auto">
          <a:xfrm>
            <a:off x="6886575" y="4876800"/>
            <a:ext cx="523875" cy="4572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7"/>
          <p:cNvSpPr txBox="1">
            <a:spLocks noChangeArrowheads="1"/>
          </p:cNvSpPr>
          <p:nvPr/>
        </p:nvSpPr>
        <p:spPr bwMode="auto">
          <a:xfrm>
            <a:off x="3721100" y="469900"/>
            <a:ext cx="53467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/>
              <a:t>vibration of </a:t>
            </a:r>
            <a:r>
              <a:rPr lang="en-US" sz="1700" i="1"/>
              <a:t>N</a:t>
            </a:r>
            <a:r>
              <a:rPr lang="en-US" sz="1700"/>
              <a:t>-ion harmonic crystal correspond to </a:t>
            </a:r>
          </a:p>
          <a:p>
            <a:r>
              <a:rPr lang="en-US" sz="1700"/>
              <a:t>3</a:t>
            </a:r>
            <a:r>
              <a:rPr lang="en-US" sz="1700" i="1"/>
              <a:t>N</a:t>
            </a:r>
            <a:r>
              <a:rPr lang="en-US" sz="1700"/>
              <a:t> independent oscillators whose frequencies are </a:t>
            </a:r>
          </a:p>
          <a:p>
            <a:r>
              <a:rPr lang="en-US" sz="1700"/>
              <a:t>those of the 3</a:t>
            </a:r>
            <a:r>
              <a:rPr lang="en-US" sz="1700" i="1"/>
              <a:t>N</a:t>
            </a:r>
            <a:r>
              <a:rPr lang="en-US" sz="1700"/>
              <a:t> normal modes</a:t>
            </a:r>
          </a:p>
          <a:p>
            <a:r>
              <a:rPr lang="en-US" sz="1700"/>
              <a:t>energy vibrations are quantized: </a:t>
            </a:r>
          </a:p>
          <a:p>
            <a:r>
              <a:rPr lang="en-US" sz="1700" i="1">
                <a:latin typeface="Symbol" pitchFamily="18" charset="2"/>
              </a:rPr>
              <a:t>w</a:t>
            </a:r>
            <a:r>
              <a:rPr lang="en-US" sz="1700" b="1" baseline="-25000"/>
              <a:t>k</a:t>
            </a:r>
            <a:r>
              <a:rPr lang="en-US" sz="1700" i="1" baseline="-25000"/>
              <a:t>s </a:t>
            </a:r>
            <a:r>
              <a:rPr lang="en-US" sz="1700"/>
              <a:t>can have only the discrete set of values</a:t>
            </a:r>
          </a:p>
          <a:p>
            <a:endParaRPr lang="en-US" sz="1700"/>
          </a:p>
          <a:p>
            <a:endParaRPr lang="en-US" sz="1700"/>
          </a:p>
          <a:p>
            <a:endParaRPr lang="en-US" sz="1700"/>
          </a:p>
          <a:p>
            <a:r>
              <a:rPr lang="en-US" sz="1700" i="1"/>
              <a:t>n</a:t>
            </a:r>
            <a:r>
              <a:rPr lang="en-US" sz="1700" b="1" baseline="-25000"/>
              <a:t>k</a:t>
            </a:r>
            <a:r>
              <a:rPr lang="en-US" sz="1700" i="1" baseline="-25000"/>
              <a:t>s</a:t>
            </a:r>
            <a:r>
              <a:rPr lang="en-US" sz="1700"/>
              <a:t> = 0, 1, 2 … is the excitation number of the normal mode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267200" y="76200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phonons</a:t>
            </a:r>
          </a:p>
        </p:txBody>
      </p:sp>
      <p:sp>
        <p:nvSpPr>
          <p:cNvPr id="6149" name="Text Box 13"/>
          <p:cNvSpPr txBox="1">
            <a:spLocks noChangeArrowheads="1"/>
          </p:cNvSpPr>
          <p:nvPr/>
        </p:nvSpPr>
        <p:spPr bwMode="auto">
          <a:xfrm>
            <a:off x="355600" y="3352800"/>
            <a:ext cx="6611938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/>
              <a:t>equivalent corpuscular description of the normal modes:</a:t>
            </a:r>
          </a:p>
          <a:p>
            <a:r>
              <a:rPr lang="en-US" sz="1700" u="sng"/>
              <a:t>phonon</a:t>
            </a:r>
            <a:r>
              <a:rPr lang="en-US" sz="1700"/>
              <a:t> – the quanta of the ionic displacement field</a:t>
            </a:r>
          </a:p>
          <a:p>
            <a:endParaRPr lang="en-US" sz="1700"/>
          </a:p>
          <a:p>
            <a:endParaRPr lang="en-US" sz="1700"/>
          </a:p>
          <a:p>
            <a:r>
              <a:rPr lang="en-US" sz="1700"/>
              <a:t>the normal mode of branch </a:t>
            </a:r>
            <a:r>
              <a:rPr lang="en-US" sz="1700" i="1"/>
              <a:t>s </a:t>
            </a:r>
            <a:r>
              <a:rPr lang="en-US" sz="1700"/>
              <a:t>with wave vector </a:t>
            </a:r>
            <a:r>
              <a:rPr lang="en-US" sz="1700" i="1"/>
              <a:t>k</a:t>
            </a:r>
            <a:r>
              <a:rPr lang="en-US" sz="1700"/>
              <a:t> is in its </a:t>
            </a:r>
            <a:r>
              <a:rPr lang="en-US" sz="1700" i="1"/>
              <a:t>n</a:t>
            </a:r>
            <a:r>
              <a:rPr lang="en-US" sz="1700" b="1" baseline="-25000"/>
              <a:t>k</a:t>
            </a:r>
            <a:r>
              <a:rPr lang="en-US" sz="1700" i="1" baseline="-25000"/>
              <a:t>s</a:t>
            </a:r>
            <a:r>
              <a:rPr lang="en-US" sz="1700"/>
              <a:t>th excited state</a:t>
            </a:r>
            <a:endParaRPr lang="en-US"/>
          </a:p>
          <a:p>
            <a:endParaRPr lang="en-US" sz="1700"/>
          </a:p>
          <a:p>
            <a:r>
              <a:rPr lang="en-US" sz="1700"/>
              <a:t>there are </a:t>
            </a:r>
            <a:r>
              <a:rPr lang="en-US" sz="1700" i="1"/>
              <a:t>n</a:t>
            </a:r>
            <a:r>
              <a:rPr lang="en-US" sz="1700" b="1" baseline="-25000"/>
              <a:t>k</a:t>
            </a:r>
            <a:r>
              <a:rPr lang="en-US" sz="1700" i="1" baseline="-25000"/>
              <a:t>s </a:t>
            </a:r>
            <a:r>
              <a:rPr lang="en-US" sz="1700"/>
              <a:t>phonons of type </a:t>
            </a:r>
            <a:r>
              <a:rPr lang="en-US" sz="1700" i="1"/>
              <a:t>s</a:t>
            </a:r>
            <a:r>
              <a:rPr lang="en-US" sz="1700"/>
              <a:t> with wave vector </a:t>
            </a:r>
            <a:r>
              <a:rPr lang="en-US" sz="1700" b="1"/>
              <a:t>k</a:t>
            </a:r>
            <a:r>
              <a:rPr lang="en-US" sz="1700"/>
              <a:t> present in a crystal</a:t>
            </a:r>
          </a:p>
          <a:p>
            <a:endParaRPr lang="en-US" sz="1700"/>
          </a:p>
          <a:p>
            <a:endParaRPr lang="en-US" sz="1700"/>
          </a:p>
          <a:p>
            <a:r>
              <a:rPr lang="en-US" sz="1700"/>
              <a:t>thermal vibrations in a crystal are thermally excited phonons</a:t>
            </a:r>
          </a:p>
        </p:txBody>
      </p:sp>
      <p:graphicFrame>
        <p:nvGraphicFramePr>
          <p:cNvPr id="6146" name="Object 14"/>
          <p:cNvGraphicFramePr>
            <a:graphicFrameLocks noChangeAspect="1"/>
          </p:cNvGraphicFramePr>
          <p:nvPr/>
        </p:nvGraphicFramePr>
        <p:xfrm>
          <a:off x="3781425" y="1895475"/>
          <a:ext cx="1882775" cy="666750"/>
        </p:xfrm>
        <a:graphic>
          <a:graphicData uri="http://schemas.openxmlformats.org/presentationml/2006/ole">
            <p:oleObj spid="_x0000_s7170" name="Equation" r:id="rId3" imgW="1218960" imgH="431640" progId="">
              <p:embed/>
            </p:oleObj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200" y="457200"/>
            <a:ext cx="3509963" cy="2238375"/>
            <a:chOff x="144" y="384"/>
            <a:chExt cx="2211" cy="141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44" y="384"/>
              <a:ext cx="2211" cy="1410"/>
              <a:chOff x="3120" y="1968"/>
              <a:chExt cx="2211" cy="1410"/>
            </a:xfrm>
          </p:grpSpPr>
          <p:pic>
            <p:nvPicPr>
              <p:cNvPr id="6157" name="Picture 7" descr="disp2-3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120" y="1968"/>
                <a:ext cx="2211" cy="1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58" name="Text Box 8"/>
              <p:cNvSpPr txBox="1">
                <a:spLocks noChangeArrowheads="1"/>
              </p:cNvSpPr>
              <p:nvPr/>
            </p:nvSpPr>
            <p:spPr bwMode="auto">
              <a:xfrm>
                <a:off x="5040" y="2466"/>
                <a:ext cx="2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LA</a:t>
                </a:r>
              </a:p>
            </p:txBody>
          </p:sp>
          <p:sp>
            <p:nvSpPr>
              <p:cNvPr id="6159" name="Text Box 9"/>
              <p:cNvSpPr txBox="1">
                <a:spLocks noChangeArrowheads="1"/>
              </p:cNvSpPr>
              <p:nvPr/>
            </p:nvSpPr>
            <p:spPr bwMode="auto">
              <a:xfrm>
                <a:off x="5040" y="2676"/>
                <a:ext cx="2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TA</a:t>
                </a:r>
              </a:p>
            </p:txBody>
          </p:sp>
          <p:sp>
            <p:nvSpPr>
              <p:cNvPr id="6160" name="Text Box 10"/>
              <p:cNvSpPr txBox="1">
                <a:spLocks noChangeArrowheads="1"/>
              </p:cNvSpPr>
              <p:nvPr/>
            </p:nvSpPr>
            <p:spPr bwMode="auto">
              <a:xfrm>
                <a:off x="5040" y="2796"/>
                <a:ext cx="2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TA</a:t>
                </a:r>
              </a:p>
            </p:txBody>
          </p:sp>
          <p:sp>
            <p:nvSpPr>
              <p:cNvPr id="6161" name="Text Box 11"/>
              <p:cNvSpPr txBox="1">
                <a:spLocks noChangeArrowheads="1"/>
              </p:cNvSpPr>
              <p:nvPr/>
            </p:nvSpPr>
            <p:spPr bwMode="auto">
              <a:xfrm>
                <a:off x="5040" y="2208"/>
                <a:ext cx="2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LO</a:t>
                </a:r>
              </a:p>
            </p:txBody>
          </p:sp>
          <p:sp>
            <p:nvSpPr>
              <p:cNvPr id="6162" name="Text Box 12"/>
              <p:cNvSpPr txBox="1">
                <a:spLocks noChangeArrowheads="1"/>
              </p:cNvSpPr>
              <p:nvPr/>
            </p:nvSpPr>
            <p:spPr bwMode="auto">
              <a:xfrm>
                <a:off x="5040" y="2322"/>
                <a:ext cx="2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TO</a:t>
                </a:r>
              </a:p>
            </p:txBody>
          </p:sp>
        </p:grpSp>
        <p:sp>
          <p:nvSpPr>
            <p:cNvPr id="6156" name="Text Box 15"/>
            <p:cNvSpPr txBox="1">
              <a:spLocks noChangeArrowheads="1"/>
            </p:cNvSpPr>
            <p:nvPr/>
          </p:nvSpPr>
          <p:spPr bwMode="auto">
            <a:xfrm>
              <a:off x="1135" y="393"/>
              <a:ext cx="305" cy="23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Symbol" pitchFamily="18" charset="2"/>
                </a:rPr>
                <a:t>w</a:t>
              </a:r>
              <a:r>
                <a:rPr lang="en-US" b="1" baseline="-25000"/>
                <a:t>k</a:t>
              </a:r>
              <a:r>
                <a:rPr lang="en-US" i="1" baseline="-25000"/>
                <a:t>s</a:t>
              </a:r>
            </a:p>
          </p:txBody>
        </p:sp>
      </p:grpSp>
      <p:sp>
        <p:nvSpPr>
          <p:cNvPr id="6151" name="Line 19"/>
          <p:cNvSpPr>
            <a:spLocks noChangeShapeType="1"/>
          </p:cNvSpPr>
          <p:nvPr/>
        </p:nvSpPr>
        <p:spPr bwMode="auto">
          <a:xfrm>
            <a:off x="3124200" y="467677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2" name="Text Box 20"/>
          <p:cNvSpPr txBox="1">
            <a:spLocks noChangeArrowheads="1"/>
          </p:cNvSpPr>
          <p:nvPr/>
        </p:nvSpPr>
        <p:spPr bwMode="auto">
          <a:xfrm>
            <a:off x="6694488" y="3630613"/>
            <a:ext cx="24495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similar to </a:t>
            </a:r>
            <a:r>
              <a:rPr lang="en-US" sz="1600" u="sng"/>
              <a:t>photon</a:t>
            </a:r>
            <a:r>
              <a:rPr lang="en-US" sz="1600"/>
              <a:t> – the</a:t>
            </a:r>
          </a:p>
          <a:p>
            <a:r>
              <a:rPr lang="en-US" sz="1600"/>
              <a:t>quanta of the radiation field</a:t>
            </a:r>
          </a:p>
        </p:txBody>
      </p:sp>
      <p:sp>
        <p:nvSpPr>
          <p:cNvPr id="6153" name="Line 21"/>
          <p:cNvSpPr>
            <a:spLocks noChangeShapeType="1"/>
          </p:cNvSpPr>
          <p:nvPr/>
        </p:nvSpPr>
        <p:spPr bwMode="auto">
          <a:xfrm flipH="1">
            <a:off x="5181600" y="3810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4" name="Oval 23"/>
          <p:cNvSpPr>
            <a:spLocks noChangeArrowheads="1"/>
          </p:cNvSpPr>
          <p:nvPr/>
        </p:nvSpPr>
        <p:spPr bwMode="auto">
          <a:xfrm>
            <a:off x="8991600" y="6705600"/>
            <a:ext cx="76200" cy="76200"/>
          </a:xfrm>
          <a:prstGeom prst="ellipse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5800" y="2130425"/>
            <a:ext cx="396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\\ad.ucsd.edu\jsoe\users\rdynes\My Documents\My Scans\scan0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685799"/>
            <a:ext cx="7696200" cy="7543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4"/>
          <p:cNvSpPr txBox="1">
            <a:spLocks noChangeArrowheads="1"/>
          </p:cNvSpPr>
          <p:nvPr/>
        </p:nvSpPr>
        <p:spPr bwMode="auto">
          <a:xfrm>
            <a:off x="3657600" y="76200"/>
            <a:ext cx="203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lattice specific heat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6200" y="152400"/>
            <a:ext cx="2678113" cy="1682750"/>
            <a:chOff x="48" y="144"/>
            <a:chExt cx="1687" cy="1060"/>
          </a:xfrm>
        </p:grpSpPr>
        <p:pic>
          <p:nvPicPr>
            <p:cNvPr id="7192" name="Picture 29" descr="disp2-3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144"/>
              <a:ext cx="1662" cy="1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3" name="Text Box 30"/>
            <p:cNvSpPr txBox="1">
              <a:spLocks noChangeAspect="1" noChangeArrowheads="1"/>
            </p:cNvSpPr>
            <p:nvPr/>
          </p:nvSpPr>
          <p:spPr bwMode="auto">
            <a:xfrm>
              <a:off x="1491" y="516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LA</a:t>
              </a:r>
            </a:p>
          </p:txBody>
        </p:sp>
        <p:sp>
          <p:nvSpPr>
            <p:cNvPr id="7194" name="Text Box 31"/>
            <p:cNvSpPr txBox="1">
              <a:spLocks noChangeAspect="1" noChangeArrowheads="1"/>
            </p:cNvSpPr>
            <p:nvPr/>
          </p:nvSpPr>
          <p:spPr bwMode="auto">
            <a:xfrm>
              <a:off x="1491" y="668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TA</a:t>
              </a:r>
            </a:p>
          </p:txBody>
        </p:sp>
        <p:sp>
          <p:nvSpPr>
            <p:cNvPr id="7195" name="Text Box 32"/>
            <p:cNvSpPr txBox="1">
              <a:spLocks noChangeAspect="1" noChangeArrowheads="1"/>
            </p:cNvSpPr>
            <p:nvPr/>
          </p:nvSpPr>
          <p:spPr bwMode="auto">
            <a:xfrm>
              <a:off x="1491" y="764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TA</a:t>
              </a:r>
            </a:p>
          </p:txBody>
        </p:sp>
        <p:sp>
          <p:nvSpPr>
            <p:cNvPr id="7196" name="Text Box 33"/>
            <p:cNvSpPr txBox="1">
              <a:spLocks noChangeAspect="1" noChangeArrowheads="1"/>
            </p:cNvSpPr>
            <p:nvPr/>
          </p:nvSpPr>
          <p:spPr bwMode="auto">
            <a:xfrm>
              <a:off x="1491" y="307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LO</a:t>
              </a:r>
            </a:p>
          </p:txBody>
        </p:sp>
        <p:sp>
          <p:nvSpPr>
            <p:cNvPr id="7197" name="Text Box 34"/>
            <p:cNvSpPr txBox="1">
              <a:spLocks noChangeAspect="1" noChangeArrowheads="1"/>
            </p:cNvSpPr>
            <p:nvPr/>
          </p:nvSpPr>
          <p:spPr bwMode="auto">
            <a:xfrm>
              <a:off x="1491" y="408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TO</a:t>
              </a:r>
            </a:p>
          </p:txBody>
        </p:sp>
        <p:sp>
          <p:nvSpPr>
            <p:cNvPr id="7198" name="Text Box 35"/>
            <p:cNvSpPr txBox="1">
              <a:spLocks noChangeArrowheads="1"/>
            </p:cNvSpPr>
            <p:nvPr/>
          </p:nvSpPr>
          <p:spPr bwMode="auto">
            <a:xfrm>
              <a:off x="768" y="156"/>
              <a:ext cx="261" cy="19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>
                  <a:latin typeface="Symbol" pitchFamily="18" charset="2"/>
                </a:rPr>
                <a:t>w</a:t>
              </a:r>
              <a:r>
                <a:rPr lang="en-US" sz="1400" b="1" baseline="-25000"/>
                <a:t>k</a:t>
              </a:r>
              <a:r>
                <a:rPr lang="en-US" sz="1400" i="1" baseline="-25000"/>
                <a:t>s</a:t>
              </a:r>
            </a:p>
          </p:txBody>
        </p:sp>
      </p:grpSp>
      <p:graphicFrame>
        <p:nvGraphicFramePr>
          <p:cNvPr id="7170" name="Object 38"/>
          <p:cNvGraphicFramePr>
            <a:graphicFrameLocks noChangeAspect="1"/>
          </p:cNvGraphicFramePr>
          <p:nvPr/>
        </p:nvGraphicFramePr>
        <p:xfrm>
          <a:off x="381000" y="2781300"/>
          <a:ext cx="3216275" cy="1333500"/>
        </p:xfrm>
        <a:graphic>
          <a:graphicData uri="http://schemas.openxmlformats.org/presentationml/2006/ole">
            <p:oleObj spid="_x0000_s8194" name="Equation" r:id="rId4" imgW="2082600" imgH="863280" progId="">
              <p:embed/>
            </p:oleObj>
          </a:graphicData>
        </a:graphic>
      </p:graphicFrame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2895600" y="468313"/>
            <a:ext cx="6019800" cy="2122487"/>
            <a:chOff x="1824" y="240"/>
            <a:chExt cx="3792" cy="1337"/>
          </a:xfrm>
        </p:grpSpPr>
        <p:graphicFrame>
          <p:nvGraphicFramePr>
            <p:cNvPr id="7175" name="Object 5"/>
            <p:cNvGraphicFramePr>
              <a:graphicFrameLocks noChangeAspect="1"/>
            </p:cNvGraphicFramePr>
            <p:nvPr/>
          </p:nvGraphicFramePr>
          <p:xfrm>
            <a:off x="1824" y="242"/>
            <a:ext cx="1482" cy="1246"/>
          </p:xfrm>
          <a:graphic>
            <a:graphicData uri="http://schemas.openxmlformats.org/presentationml/2006/ole">
              <p:oleObj spid="_x0000_s8199" name="Equation" r:id="rId5" imgW="1523880" imgH="1282680" progId="">
                <p:embed/>
              </p:oleObj>
            </a:graphicData>
          </a:graphic>
        </p:graphicFrame>
        <p:sp>
          <p:nvSpPr>
            <p:cNvPr id="7188" name="Text Box 24"/>
            <p:cNvSpPr txBox="1">
              <a:spLocks noChangeArrowheads="1"/>
            </p:cNvSpPr>
            <p:nvPr/>
          </p:nvSpPr>
          <p:spPr bwMode="auto">
            <a:xfrm>
              <a:off x="3341" y="240"/>
              <a:ext cx="161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/>
                <a:t>energy of</a:t>
              </a:r>
              <a:r>
                <a:rPr lang="en-US" sz="1700" i="1"/>
                <a:t> n</a:t>
              </a:r>
              <a:r>
                <a:rPr lang="en-US" sz="1700" i="1" baseline="-25000"/>
                <a:t>s</a:t>
              </a:r>
              <a:r>
                <a:rPr lang="en-US" sz="1700"/>
                <a:t>(</a:t>
              </a:r>
              <a:r>
                <a:rPr lang="en-US" sz="1700" b="1"/>
                <a:t>k</a:t>
              </a:r>
              <a:r>
                <a:rPr lang="en-US" sz="1700"/>
                <a:t>) phonons of </a:t>
              </a:r>
            </a:p>
            <a:p>
              <a:r>
                <a:rPr lang="en-US" sz="1700"/>
                <a:t>type </a:t>
              </a:r>
              <a:r>
                <a:rPr lang="en-US" sz="1700" i="1"/>
                <a:t>s</a:t>
              </a:r>
              <a:r>
                <a:rPr lang="en-US" sz="1700"/>
                <a:t> with wave vector </a:t>
              </a:r>
              <a:r>
                <a:rPr lang="en-US" sz="1700" b="1"/>
                <a:t>k</a:t>
              </a:r>
              <a:endParaRPr lang="en-US"/>
            </a:p>
          </p:txBody>
        </p:sp>
        <p:sp>
          <p:nvSpPr>
            <p:cNvPr id="7189" name="Text Box 37"/>
            <p:cNvSpPr txBox="1">
              <a:spLocks noChangeArrowheads="1"/>
            </p:cNvSpPr>
            <p:nvPr/>
          </p:nvSpPr>
          <p:spPr bwMode="auto">
            <a:xfrm>
              <a:off x="3343" y="672"/>
              <a:ext cx="198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/>
                <a:t>number of</a:t>
              </a:r>
              <a:r>
                <a:rPr lang="en-US" sz="1700" i="1"/>
                <a:t> </a:t>
              </a:r>
              <a:r>
                <a:rPr lang="en-US" sz="1700"/>
                <a:t>phonons of type </a:t>
              </a:r>
              <a:r>
                <a:rPr lang="en-US" sz="1700" i="1"/>
                <a:t>s</a:t>
              </a:r>
              <a:r>
                <a:rPr lang="en-US" sz="1700"/>
                <a:t> with </a:t>
              </a:r>
            </a:p>
            <a:p>
              <a:r>
                <a:rPr lang="en-US" sz="1700"/>
                <a:t>wave vector </a:t>
              </a:r>
              <a:r>
                <a:rPr lang="en-US" sz="1700" b="1"/>
                <a:t>k </a:t>
              </a:r>
              <a:r>
                <a:rPr lang="en-US" sz="1700"/>
                <a:t>at temperature </a:t>
              </a:r>
              <a:r>
                <a:rPr lang="en-US" sz="1700" i="1"/>
                <a:t>T</a:t>
              </a:r>
              <a:endParaRPr lang="en-US" i="1"/>
            </a:p>
          </p:txBody>
        </p:sp>
        <p:sp>
          <p:nvSpPr>
            <p:cNvPr id="7190" name="Text Box 39"/>
            <p:cNvSpPr txBox="1">
              <a:spLocks noChangeArrowheads="1"/>
            </p:cNvSpPr>
            <p:nvPr/>
          </p:nvSpPr>
          <p:spPr bwMode="auto">
            <a:xfrm>
              <a:off x="2807" y="1104"/>
              <a:ext cx="175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the Planck distribution</a:t>
              </a:r>
            </a:p>
            <a:p>
              <a:r>
                <a:rPr lang="en-US"/>
                <a:t>= BE distribution with </a:t>
              </a:r>
              <a:r>
                <a:rPr lang="en-US" i="1">
                  <a:latin typeface="Symbol" pitchFamily="18" charset="2"/>
                </a:rPr>
                <a:t>m</a:t>
              </a:r>
              <a:r>
                <a:rPr lang="en-US"/>
                <a:t> = 0</a:t>
              </a:r>
            </a:p>
          </p:txBody>
        </p:sp>
        <p:sp>
          <p:nvSpPr>
            <p:cNvPr id="7191" name="Line 40"/>
            <p:cNvSpPr>
              <a:spLocks noChangeShapeType="1"/>
            </p:cNvSpPr>
            <p:nvPr/>
          </p:nvSpPr>
          <p:spPr bwMode="auto">
            <a:xfrm flipH="1" flipV="1">
              <a:off x="2688" y="105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7176" name="Object 41"/>
            <p:cNvGraphicFramePr>
              <a:graphicFrameLocks noChangeAspect="1"/>
            </p:cNvGraphicFramePr>
            <p:nvPr/>
          </p:nvGraphicFramePr>
          <p:xfrm>
            <a:off x="4568" y="1248"/>
            <a:ext cx="1048" cy="329"/>
          </p:xfrm>
          <a:graphic>
            <a:graphicData uri="http://schemas.openxmlformats.org/presentationml/2006/ole">
              <p:oleObj spid="_x0000_s8200" name="Equation" r:id="rId6" imgW="1257120" imgH="393480" progId="">
                <p:embed/>
              </p:oleObj>
            </a:graphicData>
          </a:graphic>
        </p:graphicFrame>
      </p:grpSp>
      <p:sp>
        <p:nvSpPr>
          <p:cNvPr id="7180" name="Text Box 42"/>
          <p:cNvSpPr txBox="1">
            <a:spLocks noChangeArrowheads="1"/>
          </p:cNvSpPr>
          <p:nvPr/>
        </p:nvSpPr>
        <p:spPr bwMode="auto">
          <a:xfrm>
            <a:off x="3733800" y="2909888"/>
            <a:ext cx="385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energy density of a harmonic crystal</a:t>
            </a:r>
          </a:p>
        </p:txBody>
      </p:sp>
      <p:sp>
        <p:nvSpPr>
          <p:cNvPr id="7181" name="Text Box 44"/>
          <p:cNvSpPr txBox="1">
            <a:spLocks noChangeArrowheads="1"/>
          </p:cNvSpPr>
          <p:nvPr/>
        </p:nvSpPr>
        <p:spPr bwMode="auto">
          <a:xfrm>
            <a:off x="3743325" y="3590925"/>
            <a:ext cx="366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specific heat of a harmonic crystal</a:t>
            </a:r>
          </a:p>
        </p:txBody>
      </p:sp>
      <p:sp>
        <p:nvSpPr>
          <p:cNvPr id="7182" name="Line 46"/>
          <p:cNvSpPr>
            <a:spLocks noChangeShapeType="1"/>
          </p:cNvSpPr>
          <p:nvPr/>
        </p:nvSpPr>
        <p:spPr bwMode="auto">
          <a:xfrm>
            <a:off x="152400" y="4267200"/>
            <a:ext cx="876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3" name="Text Box 47"/>
          <p:cNvSpPr txBox="1">
            <a:spLocks noChangeArrowheads="1"/>
          </p:cNvSpPr>
          <p:nvPr/>
        </p:nvSpPr>
        <p:spPr bwMode="auto">
          <a:xfrm>
            <a:off x="212725" y="4381500"/>
            <a:ext cx="314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high temperature specific heat</a:t>
            </a:r>
          </a:p>
        </p:txBody>
      </p:sp>
      <p:graphicFrame>
        <p:nvGraphicFramePr>
          <p:cNvPr id="7171" name="Object 48"/>
          <p:cNvGraphicFramePr>
            <a:graphicFrameLocks noChangeAspect="1"/>
          </p:cNvGraphicFramePr>
          <p:nvPr/>
        </p:nvGraphicFramePr>
        <p:xfrm>
          <a:off x="319088" y="4797425"/>
          <a:ext cx="1989137" cy="1298575"/>
        </p:xfrm>
        <a:graphic>
          <a:graphicData uri="http://schemas.openxmlformats.org/presentationml/2006/ole">
            <p:oleObj spid="_x0000_s8195" name="Equation" r:id="rId7" imgW="1282680" imgH="838080" progId="">
              <p:embed/>
            </p:oleObj>
          </a:graphicData>
        </a:graphic>
      </p:graphicFrame>
      <p:graphicFrame>
        <p:nvGraphicFramePr>
          <p:cNvPr id="7172" name="Object 49"/>
          <p:cNvGraphicFramePr>
            <a:graphicFrameLocks noChangeAspect="1"/>
          </p:cNvGraphicFramePr>
          <p:nvPr/>
        </p:nvGraphicFramePr>
        <p:xfrm>
          <a:off x="3048000" y="5105400"/>
          <a:ext cx="4040188" cy="665163"/>
        </p:xfrm>
        <a:graphic>
          <a:graphicData uri="http://schemas.openxmlformats.org/presentationml/2006/ole">
            <p:oleObj spid="_x0000_s8196" name="Equation" r:id="rId8" imgW="2616120" imgH="431640" progId="">
              <p:embed/>
            </p:oleObj>
          </a:graphicData>
        </a:graphic>
      </p:graphicFrame>
      <p:sp>
        <p:nvSpPr>
          <p:cNvPr id="7184" name="Text Box 50"/>
          <p:cNvSpPr txBox="1">
            <a:spLocks noChangeArrowheads="1"/>
          </p:cNvSpPr>
          <p:nvPr/>
        </p:nvSpPr>
        <p:spPr bwMode="auto">
          <a:xfrm>
            <a:off x="4997450" y="5867400"/>
            <a:ext cx="353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classical law of Dulong and Petit</a:t>
            </a:r>
          </a:p>
        </p:txBody>
      </p:sp>
      <p:graphicFrame>
        <p:nvGraphicFramePr>
          <p:cNvPr id="7173" name="Object 51"/>
          <p:cNvGraphicFramePr>
            <a:graphicFrameLocks noChangeAspect="1"/>
          </p:cNvGraphicFramePr>
          <p:nvPr/>
        </p:nvGraphicFramePr>
        <p:xfrm>
          <a:off x="4038600" y="5895975"/>
          <a:ext cx="941388" cy="352425"/>
        </p:xfrm>
        <a:graphic>
          <a:graphicData uri="http://schemas.openxmlformats.org/presentationml/2006/ole">
            <p:oleObj spid="_x0000_s8197" name="Equation" r:id="rId9" imgW="609480" imgH="228600" progId="">
              <p:embed/>
            </p:oleObj>
          </a:graphicData>
        </a:graphic>
      </p:graphicFrame>
      <p:sp>
        <p:nvSpPr>
          <p:cNvPr id="7185" name="Line 53"/>
          <p:cNvSpPr>
            <a:spLocks noChangeShapeType="1"/>
          </p:cNvSpPr>
          <p:nvPr/>
        </p:nvSpPr>
        <p:spPr bwMode="auto">
          <a:xfrm flipH="1" flipV="1">
            <a:off x="1019175" y="6096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6" name="Text Box 54"/>
          <p:cNvSpPr txBox="1">
            <a:spLocks noChangeArrowheads="1"/>
          </p:cNvSpPr>
          <p:nvPr/>
        </p:nvSpPr>
        <p:spPr bwMode="auto">
          <a:xfrm>
            <a:off x="152400" y="6308725"/>
            <a:ext cx="85074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/>
              <a:t>additional terms in the expansion yield the high-temperature quantum corrections to the Dulong and Petit law</a:t>
            </a:r>
          </a:p>
        </p:txBody>
      </p:sp>
      <p:graphicFrame>
        <p:nvGraphicFramePr>
          <p:cNvPr id="7174" name="Object 55"/>
          <p:cNvGraphicFramePr>
            <a:graphicFrameLocks noChangeAspect="1"/>
          </p:cNvGraphicFramePr>
          <p:nvPr/>
        </p:nvGraphicFramePr>
        <p:xfrm>
          <a:off x="7645400" y="2667000"/>
          <a:ext cx="1498600" cy="885825"/>
        </p:xfrm>
        <a:graphic>
          <a:graphicData uri="http://schemas.openxmlformats.org/presentationml/2006/ole">
            <p:oleObj spid="_x0000_s8198" name="Equation" r:id="rId10" imgW="1523880" imgH="901440" progId="">
              <p:embed/>
            </p:oleObj>
          </a:graphicData>
        </a:graphic>
      </p:graphicFrame>
      <p:sp>
        <p:nvSpPr>
          <p:cNvPr id="7187" name="Line 56"/>
          <p:cNvSpPr>
            <a:spLocks noChangeShapeType="1"/>
          </p:cNvSpPr>
          <p:nvPr/>
        </p:nvSpPr>
        <p:spPr bwMode="auto">
          <a:xfrm flipH="1" flipV="1">
            <a:off x="7010400" y="24384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52400" y="2362200"/>
          <a:ext cx="5199063" cy="706438"/>
        </p:xfrm>
        <a:graphic>
          <a:graphicData uri="http://schemas.openxmlformats.org/presentationml/2006/ole">
            <p:oleObj spid="_x0000_s9218" name="Equation" r:id="rId3" imgW="3365280" imgH="457200" progId="">
              <p:embed/>
            </p:oleObj>
          </a:graphicData>
        </a:graphic>
      </p:graphicFrame>
      <p:sp>
        <p:nvSpPr>
          <p:cNvPr id="8201" name="Text Box 5"/>
          <p:cNvSpPr txBox="1">
            <a:spLocks noChangeArrowheads="1"/>
          </p:cNvSpPr>
          <p:nvPr/>
        </p:nvSpPr>
        <p:spPr bwMode="auto">
          <a:xfrm>
            <a:off x="3098800" y="76200"/>
            <a:ext cx="345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specific heat at low temperatures</a:t>
            </a:r>
            <a:r>
              <a:rPr lang="en-US"/>
              <a:t> </a:t>
            </a:r>
          </a:p>
        </p:txBody>
      </p:sp>
      <p:sp>
        <p:nvSpPr>
          <p:cNvPr id="8202" name="Text Box 7"/>
          <p:cNvSpPr txBox="1">
            <a:spLocks noChangeArrowheads="1"/>
          </p:cNvSpPr>
          <p:nvPr/>
        </p:nvSpPr>
        <p:spPr bwMode="auto">
          <a:xfrm>
            <a:off x="5562600" y="409575"/>
            <a:ext cx="34607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the Debye model</a:t>
            </a:r>
            <a:r>
              <a:rPr lang="en-US"/>
              <a:t>:</a:t>
            </a:r>
          </a:p>
          <a:p>
            <a:r>
              <a:rPr lang="en-US"/>
              <a:t>1. all branches of the vibrational </a:t>
            </a:r>
          </a:p>
          <a:p>
            <a:r>
              <a:rPr lang="en-US"/>
              <a:t>spectrum are replaced with 3 </a:t>
            </a:r>
          </a:p>
          <a:p>
            <a:r>
              <a:rPr lang="en-US"/>
              <a:t>branches with </a:t>
            </a:r>
            <a:r>
              <a:rPr lang="en-US" i="1">
                <a:latin typeface="Symbol" pitchFamily="18" charset="2"/>
              </a:rPr>
              <a:t>w </a:t>
            </a:r>
            <a:r>
              <a:rPr lang="en-US"/>
              <a:t>= </a:t>
            </a:r>
            <a:r>
              <a:rPr lang="en-US" i="1"/>
              <a:t>ck</a:t>
            </a:r>
            <a:r>
              <a:rPr lang="en-US"/>
              <a:t>  </a:t>
            </a:r>
          </a:p>
          <a:p>
            <a:r>
              <a:rPr lang="en-US"/>
              <a:t>2. the integral over the 1</a:t>
            </a:r>
            <a:r>
              <a:rPr lang="en-US" baseline="30000"/>
              <a:t>st</a:t>
            </a:r>
            <a:r>
              <a:rPr lang="en-US"/>
              <a:t> Brillouin </a:t>
            </a:r>
          </a:p>
          <a:p>
            <a:r>
              <a:rPr lang="en-US"/>
              <a:t>zone is replaced by an integral </a:t>
            </a:r>
          </a:p>
          <a:p>
            <a:r>
              <a:rPr lang="en-US"/>
              <a:t>over a sphere of radius </a:t>
            </a:r>
            <a:r>
              <a:rPr lang="en-US" i="1"/>
              <a:t>k</a:t>
            </a:r>
            <a:r>
              <a:rPr lang="en-US" i="1" baseline="-25000"/>
              <a:t>D</a:t>
            </a:r>
            <a:r>
              <a:rPr lang="en-US"/>
              <a:t> chosen</a:t>
            </a:r>
          </a:p>
          <a:p>
            <a:r>
              <a:rPr lang="en-US"/>
              <a:t>to contain </a:t>
            </a:r>
            <a:r>
              <a:rPr lang="en-US" i="1"/>
              <a:t>N</a:t>
            </a:r>
            <a:r>
              <a:rPr lang="en-US"/>
              <a:t> allowed wave vectors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76200" y="374650"/>
            <a:ext cx="2678113" cy="1682750"/>
            <a:chOff x="48" y="236"/>
            <a:chExt cx="1687" cy="1060"/>
          </a:xfrm>
        </p:grpSpPr>
        <p:pic>
          <p:nvPicPr>
            <p:cNvPr id="8221" name="Picture 9" descr="disp2-3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36"/>
              <a:ext cx="1662" cy="1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2" name="Text Box 10"/>
            <p:cNvSpPr txBox="1">
              <a:spLocks noChangeAspect="1" noChangeArrowheads="1"/>
            </p:cNvSpPr>
            <p:nvPr/>
          </p:nvSpPr>
          <p:spPr bwMode="auto">
            <a:xfrm>
              <a:off x="1491" y="608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LA</a:t>
              </a:r>
            </a:p>
          </p:txBody>
        </p:sp>
        <p:sp>
          <p:nvSpPr>
            <p:cNvPr id="8223" name="Text Box 11"/>
            <p:cNvSpPr txBox="1">
              <a:spLocks noChangeAspect="1" noChangeArrowheads="1"/>
            </p:cNvSpPr>
            <p:nvPr/>
          </p:nvSpPr>
          <p:spPr bwMode="auto">
            <a:xfrm>
              <a:off x="1491" y="760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TA</a:t>
              </a:r>
            </a:p>
          </p:txBody>
        </p:sp>
        <p:sp>
          <p:nvSpPr>
            <p:cNvPr id="8224" name="Text Box 12"/>
            <p:cNvSpPr txBox="1">
              <a:spLocks noChangeAspect="1" noChangeArrowheads="1"/>
            </p:cNvSpPr>
            <p:nvPr/>
          </p:nvSpPr>
          <p:spPr bwMode="auto">
            <a:xfrm>
              <a:off x="1491" y="856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TA</a:t>
              </a:r>
            </a:p>
          </p:txBody>
        </p:sp>
        <p:sp>
          <p:nvSpPr>
            <p:cNvPr id="8225" name="Text Box 13"/>
            <p:cNvSpPr txBox="1">
              <a:spLocks noChangeAspect="1" noChangeArrowheads="1"/>
            </p:cNvSpPr>
            <p:nvPr/>
          </p:nvSpPr>
          <p:spPr bwMode="auto">
            <a:xfrm>
              <a:off x="1491" y="399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LO</a:t>
              </a:r>
            </a:p>
          </p:txBody>
        </p:sp>
        <p:sp>
          <p:nvSpPr>
            <p:cNvPr id="8226" name="Text Box 14"/>
            <p:cNvSpPr txBox="1">
              <a:spLocks noChangeAspect="1" noChangeArrowheads="1"/>
            </p:cNvSpPr>
            <p:nvPr/>
          </p:nvSpPr>
          <p:spPr bwMode="auto">
            <a:xfrm>
              <a:off x="1491" y="500"/>
              <a:ext cx="2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TO</a:t>
              </a:r>
            </a:p>
          </p:txBody>
        </p:sp>
        <p:sp>
          <p:nvSpPr>
            <p:cNvPr id="8227" name="Text Box 15"/>
            <p:cNvSpPr txBox="1">
              <a:spLocks noChangeArrowheads="1"/>
            </p:cNvSpPr>
            <p:nvPr/>
          </p:nvSpPr>
          <p:spPr bwMode="auto">
            <a:xfrm>
              <a:off x="768" y="248"/>
              <a:ext cx="261" cy="19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>
                  <a:latin typeface="Symbol" pitchFamily="18" charset="2"/>
                </a:rPr>
                <a:t>w</a:t>
              </a:r>
              <a:r>
                <a:rPr lang="en-US" sz="1400" b="1" baseline="-25000"/>
                <a:t>k</a:t>
              </a:r>
              <a:r>
                <a:rPr lang="en-US" sz="1400" i="1" baseline="-25000"/>
                <a:t>s</a:t>
              </a:r>
            </a:p>
          </p:txBody>
        </p:sp>
      </p:grpSp>
      <p:sp>
        <p:nvSpPr>
          <p:cNvPr id="8204" name="Line 17"/>
          <p:cNvSpPr>
            <a:spLocks noChangeShapeType="1"/>
          </p:cNvSpPr>
          <p:nvPr/>
        </p:nvSpPr>
        <p:spPr bwMode="auto">
          <a:xfrm>
            <a:off x="2895600" y="19050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5" name="Line 18"/>
          <p:cNvSpPr>
            <a:spLocks noChangeShapeType="1"/>
          </p:cNvSpPr>
          <p:nvPr/>
        </p:nvSpPr>
        <p:spPr bwMode="auto">
          <a:xfrm flipV="1">
            <a:off x="4124325" y="676275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6" name="Line 19"/>
          <p:cNvSpPr>
            <a:spLocks noChangeShapeType="1"/>
          </p:cNvSpPr>
          <p:nvPr/>
        </p:nvSpPr>
        <p:spPr bwMode="auto">
          <a:xfrm flipH="1">
            <a:off x="4114800" y="990600"/>
            <a:ext cx="9906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7" name="Line 21"/>
          <p:cNvSpPr>
            <a:spLocks noChangeShapeType="1"/>
          </p:cNvSpPr>
          <p:nvPr/>
        </p:nvSpPr>
        <p:spPr bwMode="auto">
          <a:xfrm>
            <a:off x="3124200" y="990600"/>
            <a:ext cx="9906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8" name="Text Box 22"/>
          <p:cNvSpPr txBox="1">
            <a:spLocks noChangeArrowheads="1"/>
          </p:cNvSpPr>
          <p:nvPr/>
        </p:nvSpPr>
        <p:spPr bwMode="auto">
          <a:xfrm>
            <a:off x="5222875" y="1611313"/>
            <a:ext cx="263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k</a:t>
            </a:r>
          </a:p>
        </p:txBody>
      </p:sp>
      <p:sp>
        <p:nvSpPr>
          <p:cNvPr id="8209" name="Text Box 23"/>
          <p:cNvSpPr txBox="1">
            <a:spLocks noChangeArrowheads="1"/>
          </p:cNvSpPr>
          <p:nvPr/>
        </p:nvSpPr>
        <p:spPr bwMode="auto">
          <a:xfrm>
            <a:off x="3776663" y="381000"/>
            <a:ext cx="414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Symbol" pitchFamily="18" charset="2"/>
              </a:rPr>
              <a:t>w</a:t>
            </a:r>
            <a:r>
              <a:rPr lang="en-US" sz="1400" b="1" baseline="-25000"/>
              <a:t>k</a:t>
            </a:r>
            <a:r>
              <a:rPr lang="en-US" sz="1400" i="1" baseline="-25000"/>
              <a:t>s</a:t>
            </a:r>
          </a:p>
        </p:txBody>
      </p:sp>
      <p:sp>
        <p:nvSpPr>
          <p:cNvPr id="8210" name="Text Box 25"/>
          <p:cNvSpPr txBox="1">
            <a:spLocks noChangeArrowheads="1"/>
          </p:cNvSpPr>
          <p:nvPr/>
        </p:nvSpPr>
        <p:spPr bwMode="auto">
          <a:xfrm>
            <a:off x="4651375" y="661988"/>
            <a:ext cx="78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Symbol" pitchFamily="18" charset="2"/>
              </a:rPr>
              <a:t>w </a:t>
            </a:r>
            <a:r>
              <a:rPr lang="en-US"/>
              <a:t>= </a:t>
            </a:r>
            <a:r>
              <a:rPr lang="en-US" i="1"/>
              <a:t>ck</a:t>
            </a:r>
          </a:p>
        </p:txBody>
      </p:sp>
      <p:sp>
        <p:nvSpPr>
          <p:cNvPr id="8211" name="Text Box 27"/>
          <p:cNvSpPr txBox="1">
            <a:spLocks noChangeArrowheads="1"/>
          </p:cNvSpPr>
          <p:nvPr/>
        </p:nvSpPr>
        <p:spPr bwMode="auto">
          <a:xfrm>
            <a:off x="2838450" y="2971800"/>
            <a:ext cx="1831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integration over the </a:t>
            </a:r>
          </a:p>
          <a:p>
            <a:r>
              <a:rPr lang="en-US" sz="1600"/>
              <a:t>1</a:t>
            </a:r>
            <a:r>
              <a:rPr lang="en-US" sz="1600" baseline="30000"/>
              <a:t>st</a:t>
            </a:r>
            <a:r>
              <a:rPr lang="en-US" sz="1600"/>
              <a:t> Brillouin zone</a:t>
            </a:r>
          </a:p>
        </p:txBody>
      </p:sp>
      <p:sp>
        <p:nvSpPr>
          <p:cNvPr id="8212" name="Text Box 29"/>
          <p:cNvSpPr txBox="1">
            <a:spLocks noChangeArrowheads="1"/>
          </p:cNvSpPr>
          <p:nvPr/>
        </p:nvSpPr>
        <p:spPr bwMode="auto">
          <a:xfrm>
            <a:off x="6110288" y="2819400"/>
            <a:ext cx="23479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volume in </a:t>
            </a:r>
            <a:r>
              <a:rPr lang="en-US" i="1"/>
              <a:t>k</a:t>
            </a:r>
            <a:r>
              <a:rPr lang="en-US"/>
              <a:t>-space per </a:t>
            </a:r>
          </a:p>
          <a:p>
            <a:r>
              <a:rPr lang="en-US"/>
              <a:t>wave vector is (2</a:t>
            </a:r>
            <a:r>
              <a:rPr lang="en-US" i="1">
                <a:latin typeface="Symbol" pitchFamily="18" charset="2"/>
              </a:rPr>
              <a:t>p</a:t>
            </a:r>
            <a:r>
              <a:rPr lang="en-US"/>
              <a:t>)</a:t>
            </a:r>
            <a:r>
              <a:rPr lang="en-US" baseline="30000"/>
              <a:t>3</a:t>
            </a:r>
            <a:r>
              <a:rPr lang="en-US"/>
              <a:t>/</a:t>
            </a:r>
            <a:r>
              <a:rPr lang="en-US" i="1"/>
              <a:t>V  </a:t>
            </a:r>
          </a:p>
          <a:p>
            <a:r>
              <a:rPr lang="en-US"/>
              <a:t>for</a:t>
            </a:r>
            <a:r>
              <a:rPr lang="en-US" i="1"/>
              <a:t> N </a:t>
            </a:r>
            <a:r>
              <a:rPr lang="en-US"/>
              <a:t>atoms</a:t>
            </a:r>
          </a:p>
        </p:txBody>
      </p:sp>
      <p:graphicFrame>
        <p:nvGraphicFramePr>
          <p:cNvPr id="8195" name="Object 30"/>
          <p:cNvGraphicFramePr>
            <a:graphicFrameLocks noChangeAspect="1"/>
          </p:cNvGraphicFramePr>
          <p:nvPr/>
        </p:nvGraphicFramePr>
        <p:xfrm>
          <a:off x="6161088" y="3676650"/>
          <a:ext cx="1890712" cy="649288"/>
        </p:xfrm>
        <a:graphic>
          <a:graphicData uri="http://schemas.openxmlformats.org/presentationml/2006/ole">
            <p:oleObj spid="_x0000_s9219" name="Equation" r:id="rId5" imgW="1218960" imgH="419040" progId="">
              <p:embed/>
            </p:oleObj>
          </a:graphicData>
        </a:graphic>
      </p:graphicFrame>
      <p:graphicFrame>
        <p:nvGraphicFramePr>
          <p:cNvPr id="8196" name="Object 32"/>
          <p:cNvGraphicFramePr>
            <a:graphicFrameLocks noChangeAspect="1"/>
          </p:cNvGraphicFramePr>
          <p:nvPr/>
        </p:nvGraphicFramePr>
        <p:xfrm>
          <a:off x="6186488" y="4343400"/>
          <a:ext cx="1411287" cy="485775"/>
        </p:xfrm>
        <a:graphic>
          <a:graphicData uri="http://schemas.openxmlformats.org/presentationml/2006/ole">
            <p:oleObj spid="_x0000_s9220" name="Equation" r:id="rId6" imgW="888840" imgH="304560" progId="">
              <p:embed/>
            </p:oleObj>
          </a:graphicData>
        </a:graphic>
      </p:graphicFrame>
      <p:sp>
        <p:nvSpPr>
          <p:cNvPr id="8213" name="Line 34"/>
          <p:cNvSpPr>
            <a:spLocks noChangeShapeType="1"/>
          </p:cNvSpPr>
          <p:nvPr/>
        </p:nvSpPr>
        <p:spPr bwMode="auto">
          <a:xfrm>
            <a:off x="5105400" y="990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4" name="Line 35"/>
          <p:cNvSpPr>
            <a:spLocks noChangeShapeType="1"/>
          </p:cNvSpPr>
          <p:nvPr/>
        </p:nvSpPr>
        <p:spPr bwMode="auto">
          <a:xfrm>
            <a:off x="3124200" y="990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5" name="Text Box 36"/>
          <p:cNvSpPr txBox="1">
            <a:spLocks noChangeArrowheads="1"/>
          </p:cNvSpPr>
          <p:nvPr/>
        </p:nvSpPr>
        <p:spPr bwMode="auto">
          <a:xfrm>
            <a:off x="4933950" y="18669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k</a:t>
            </a:r>
            <a:r>
              <a:rPr lang="en-US" i="1" baseline="-25000"/>
              <a:t>D</a:t>
            </a:r>
          </a:p>
        </p:txBody>
      </p:sp>
      <p:sp>
        <p:nvSpPr>
          <p:cNvPr id="8216" name="Line 37"/>
          <p:cNvSpPr>
            <a:spLocks noChangeShapeType="1"/>
          </p:cNvSpPr>
          <p:nvPr/>
        </p:nvSpPr>
        <p:spPr bwMode="auto">
          <a:xfrm flipH="1">
            <a:off x="3609975" y="352425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7" name="Object 38"/>
          <p:cNvGraphicFramePr>
            <a:graphicFrameLocks noChangeAspect="1"/>
          </p:cNvGraphicFramePr>
          <p:nvPr/>
        </p:nvGraphicFramePr>
        <p:xfrm>
          <a:off x="2667000" y="3886200"/>
          <a:ext cx="2354263" cy="647700"/>
        </p:xfrm>
        <a:graphic>
          <a:graphicData uri="http://schemas.openxmlformats.org/presentationml/2006/ole">
            <p:oleObj spid="_x0000_s9221" name="Equation" r:id="rId7" imgW="1523880" imgH="419040" progId="">
              <p:embed/>
            </p:oleObj>
          </a:graphicData>
        </a:graphic>
      </p:graphicFrame>
      <p:graphicFrame>
        <p:nvGraphicFramePr>
          <p:cNvPr id="8198" name="Object 40"/>
          <p:cNvGraphicFramePr>
            <a:graphicFrameLocks noChangeAspect="1"/>
          </p:cNvGraphicFramePr>
          <p:nvPr/>
        </p:nvGraphicFramePr>
        <p:xfrm>
          <a:off x="3671888" y="3524250"/>
          <a:ext cx="1152525" cy="274638"/>
        </p:xfrm>
        <a:graphic>
          <a:graphicData uri="http://schemas.openxmlformats.org/presentationml/2006/ole">
            <p:oleObj spid="_x0000_s9222" name="Equation" r:id="rId8" imgW="850680" imgH="203040" progId="">
              <p:embed/>
            </p:oleObj>
          </a:graphicData>
        </a:graphic>
      </p:graphicFrame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09600" y="4721225"/>
            <a:ext cx="8242300" cy="1120775"/>
            <a:chOff x="384" y="2974"/>
            <a:chExt cx="5192" cy="706"/>
          </a:xfrm>
        </p:grpSpPr>
        <p:graphicFrame>
          <p:nvGraphicFramePr>
            <p:cNvPr id="8200" name="Object 41"/>
            <p:cNvGraphicFramePr>
              <a:graphicFrameLocks noChangeAspect="1"/>
            </p:cNvGraphicFramePr>
            <p:nvPr/>
          </p:nvGraphicFramePr>
          <p:xfrm>
            <a:off x="384" y="3024"/>
            <a:ext cx="774" cy="451"/>
          </p:xfrm>
          <a:graphic>
            <a:graphicData uri="http://schemas.openxmlformats.org/presentationml/2006/ole">
              <p:oleObj spid="_x0000_s9224" name="Equation" r:id="rId9" imgW="787320" imgH="457200" progId="">
                <p:embed/>
              </p:oleObj>
            </a:graphicData>
          </a:graphic>
        </p:graphicFrame>
        <p:sp>
          <p:nvSpPr>
            <p:cNvPr id="8220" name="Text Box 43"/>
            <p:cNvSpPr txBox="1">
              <a:spLocks noChangeArrowheads="1"/>
            </p:cNvSpPr>
            <p:nvPr/>
          </p:nvSpPr>
          <p:spPr bwMode="auto">
            <a:xfrm>
              <a:off x="1184" y="2974"/>
              <a:ext cx="439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/>
                <a:t>Debye frequency</a:t>
              </a:r>
            </a:p>
            <a:p>
              <a:pPr>
                <a:lnSpc>
                  <a:spcPct val="125000"/>
                </a:lnSpc>
              </a:pPr>
              <a:r>
                <a:rPr lang="en-US"/>
                <a:t>Debye temperature – a measure of the temperature above which all modes</a:t>
              </a:r>
            </a:p>
            <a:p>
              <a:pPr>
                <a:lnSpc>
                  <a:spcPct val="125000"/>
                </a:lnSpc>
              </a:pPr>
              <a:r>
                <a:rPr lang="en-US"/>
                <a:t>begin to be excited, and below which modes begin to be “frozen out” </a:t>
              </a:r>
            </a:p>
          </p:txBody>
        </p:sp>
      </p:grpSp>
      <p:graphicFrame>
        <p:nvGraphicFramePr>
          <p:cNvPr id="8199" name="Object 46"/>
          <p:cNvGraphicFramePr>
            <a:graphicFrameLocks noChangeAspect="1"/>
          </p:cNvGraphicFramePr>
          <p:nvPr/>
        </p:nvGraphicFramePr>
        <p:xfrm>
          <a:off x="615950" y="5943600"/>
          <a:ext cx="1746250" cy="666750"/>
        </p:xfrm>
        <a:graphic>
          <a:graphicData uri="http://schemas.openxmlformats.org/presentationml/2006/ole">
            <p:oleObj spid="_x0000_s9223" name="Equation" r:id="rId10" imgW="1130040" imgH="431640" progId="">
              <p:embed/>
            </p:oleObj>
          </a:graphicData>
        </a:graphic>
      </p:graphicFrame>
      <p:sp>
        <p:nvSpPr>
          <p:cNvPr id="8218" name="Rectangle 47"/>
          <p:cNvSpPr>
            <a:spLocks noChangeArrowheads="1"/>
          </p:cNvSpPr>
          <p:nvPr/>
        </p:nvSpPr>
        <p:spPr bwMode="auto">
          <a:xfrm>
            <a:off x="5562600" y="457200"/>
            <a:ext cx="3352800" cy="44958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Line 48"/>
          <p:cNvSpPr>
            <a:spLocks noChangeShapeType="1"/>
          </p:cNvSpPr>
          <p:nvPr/>
        </p:nvSpPr>
        <p:spPr bwMode="auto">
          <a:xfrm flipH="1">
            <a:off x="4953000" y="3276600"/>
            <a:ext cx="609600" cy="6096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2528888" y="447675"/>
          <a:ext cx="3033712" cy="2143125"/>
        </p:xfrm>
        <a:graphic>
          <a:graphicData uri="http://schemas.openxmlformats.org/presentationml/2006/ole">
            <p:oleObj spid="_x0000_s10242" name="Equation" r:id="rId3" imgW="1942920" imgH="1371600" progId="">
              <p:embed/>
            </p:oleObj>
          </a:graphicData>
        </a:graphic>
      </p:graphicFrame>
      <p:pic>
        <p:nvPicPr>
          <p:cNvPr id="9221" name="Picture 5" descr="Debay-c-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6300" y="457200"/>
            <a:ext cx="28067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Line 7"/>
          <p:cNvSpPr>
            <a:spLocks noChangeShapeType="1"/>
          </p:cNvSpPr>
          <p:nvPr/>
        </p:nvSpPr>
        <p:spPr bwMode="auto">
          <a:xfrm>
            <a:off x="2438400" y="55245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212725" y="585788"/>
            <a:ext cx="22082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without equilibrium </a:t>
            </a:r>
          </a:p>
          <a:p>
            <a:r>
              <a:rPr lang="en-US" sz="1600"/>
              <a:t>energy and the energy of</a:t>
            </a:r>
          </a:p>
          <a:p>
            <a:r>
              <a:rPr lang="en-US" sz="1600"/>
              <a:t>the zero-point vibrations</a:t>
            </a: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593725" y="2833688"/>
            <a:ext cx="2822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at low temperatures </a:t>
            </a:r>
            <a:r>
              <a:rPr lang="en-US" i="1"/>
              <a:t>T</a:t>
            </a:r>
            <a:r>
              <a:rPr lang="en-US"/>
              <a:t> &lt;&lt; </a:t>
            </a:r>
            <a:r>
              <a:rPr lang="en-US">
                <a:latin typeface="Symbol" pitchFamily="18" charset="2"/>
              </a:rPr>
              <a:t>Q</a:t>
            </a:r>
            <a:r>
              <a:rPr lang="en-US" i="1" baseline="-25000"/>
              <a:t>D</a:t>
            </a:r>
          </a:p>
        </p:txBody>
      </p:sp>
      <p:graphicFrame>
        <p:nvGraphicFramePr>
          <p:cNvPr id="9219" name="Object 10"/>
          <p:cNvGraphicFramePr>
            <a:graphicFrameLocks noChangeAspect="1"/>
          </p:cNvGraphicFramePr>
          <p:nvPr/>
        </p:nvGraphicFramePr>
        <p:xfrm>
          <a:off x="593725" y="3276600"/>
          <a:ext cx="7178675" cy="1627188"/>
        </p:xfrm>
        <a:graphic>
          <a:graphicData uri="http://schemas.openxmlformats.org/presentationml/2006/ole">
            <p:oleObj spid="_x0000_s10243" name="Equation" r:id="rId5" imgW="4597200" imgH="1041120" progId="">
              <p:embed/>
            </p:oleObj>
          </a:graphicData>
        </a:graphic>
      </p:graphicFrame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3413125" y="92075"/>
            <a:ext cx="215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phonon density of states</a:t>
            </a:r>
          </a:p>
        </p:txBody>
      </p:sp>
      <p:sp>
        <p:nvSpPr>
          <p:cNvPr id="9226" name="Line 12"/>
          <p:cNvSpPr>
            <a:spLocks noChangeShapeType="1"/>
          </p:cNvSpPr>
          <p:nvPr/>
        </p:nvSpPr>
        <p:spPr bwMode="auto">
          <a:xfrm flipV="1">
            <a:off x="3733800" y="381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7" name="Line 13"/>
          <p:cNvSpPr>
            <a:spLocks noChangeShapeType="1"/>
          </p:cNvSpPr>
          <p:nvPr/>
        </p:nvSpPr>
        <p:spPr bwMode="auto">
          <a:xfrm>
            <a:off x="5715000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8" name="Rectangle 14"/>
          <p:cNvSpPr>
            <a:spLocks noChangeArrowheads="1"/>
          </p:cNvSpPr>
          <p:nvPr/>
        </p:nvSpPr>
        <p:spPr bwMode="auto">
          <a:xfrm>
            <a:off x="533400" y="4114800"/>
            <a:ext cx="3810000" cy="838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6248400" y="2628900"/>
            <a:ext cx="2655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at low temperatures </a:t>
            </a:r>
            <a:r>
              <a:rPr lang="en-US" i="1"/>
              <a:t>c</a:t>
            </a:r>
            <a:r>
              <a:rPr lang="en-US" i="1" baseline="-25000"/>
              <a:t>v</a:t>
            </a:r>
            <a:r>
              <a:rPr lang="en-US"/>
              <a:t> ~ </a:t>
            </a:r>
            <a:r>
              <a:rPr lang="en-US" i="1"/>
              <a:t>T</a:t>
            </a:r>
            <a:r>
              <a:rPr lang="en-US" baseline="30000"/>
              <a:t>3</a:t>
            </a:r>
          </a:p>
        </p:txBody>
      </p:sp>
      <p:sp>
        <p:nvSpPr>
          <p:cNvPr id="9230" name="Line 16"/>
          <p:cNvSpPr>
            <a:spLocks noChangeShapeType="1"/>
          </p:cNvSpPr>
          <p:nvPr/>
        </p:nvSpPr>
        <p:spPr bwMode="auto">
          <a:xfrm flipH="1" flipV="1">
            <a:off x="6400800" y="2514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1" name="Line 17"/>
          <p:cNvSpPr>
            <a:spLocks noChangeShapeType="1"/>
          </p:cNvSpPr>
          <p:nvPr/>
        </p:nvSpPr>
        <p:spPr bwMode="auto">
          <a:xfrm>
            <a:off x="4800600" y="4572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2" name="Text Box 18"/>
          <p:cNvSpPr txBox="1">
            <a:spLocks noChangeArrowheads="1"/>
          </p:cNvSpPr>
          <p:nvPr/>
        </p:nvSpPr>
        <p:spPr bwMode="auto">
          <a:xfrm>
            <a:off x="5638800" y="4343400"/>
            <a:ext cx="336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fit to </a:t>
            </a:r>
            <a:r>
              <a:rPr lang="en-US" i="1"/>
              <a:t>T</a:t>
            </a:r>
            <a:r>
              <a:rPr lang="en-US" baseline="30000"/>
              <a:t>3</a:t>
            </a:r>
            <a:r>
              <a:rPr lang="en-US"/>
              <a:t> at low temperatures </a:t>
            </a:r>
            <a:r>
              <a:rPr lang="en-US">
                <a:cs typeface="Times New Roman" pitchFamily="18" charset="0"/>
              </a:rPr>
              <a:t>→ </a:t>
            </a:r>
            <a:r>
              <a:rPr lang="en-US">
                <a:latin typeface="Symbol" pitchFamily="18" charset="2"/>
              </a:rPr>
              <a:t>Q</a:t>
            </a:r>
            <a:r>
              <a:rPr lang="en-US" i="1" baseline="-25000"/>
              <a:t>D</a:t>
            </a:r>
            <a:endParaRPr lang="en-US">
              <a:cs typeface="Times New Roman" pitchFamily="18" charset="0"/>
            </a:endParaRPr>
          </a:p>
        </p:txBody>
      </p:sp>
      <p:sp>
        <p:nvSpPr>
          <p:cNvPr id="9233" name="Text Box 20"/>
          <p:cNvSpPr txBox="1">
            <a:spLocks noChangeArrowheads="1"/>
          </p:cNvSpPr>
          <p:nvPr/>
        </p:nvSpPr>
        <p:spPr bwMode="auto">
          <a:xfrm>
            <a:off x="7239000" y="4995863"/>
            <a:ext cx="9207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   400</a:t>
            </a:r>
          </a:p>
          <a:p>
            <a:r>
              <a:rPr lang="en-US"/>
              <a:t>Na  150</a:t>
            </a:r>
          </a:p>
          <a:p>
            <a:r>
              <a:rPr lang="en-US"/>
              <a:t>K    100</a:t>
            </a:r>
          </a:p>
        </p:txBody>
      </p:sp>
      <p:sp>
        <p:nvSpPr>
          <p:cNvPr id="9234" name="Text Box 22"/>
          <p:cNvSpPr txBox="1">
            <a:spLocks noChangeArrowheads="1"/>
          </p:cNvSpPr>
          <p:nvPr/>
        </p:nvSpPr>
        <p:spPr bwMode="auto">
          <a:xfrm>
            <a:off x="7543800" y="46482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Q</a:t>
            </a:r>
            <a:r>
              <a:rPr lang="en-US" i="1" baseline="-25000"/>
              <a:t>D</a:t>
            </a:r>
            <a:r>
              <a:rPr lang="en-US" i="1"/>
              <a:t>, K</a:t>
            </a:r>
          </a:p>
        </p:txBody>
      </p:sp>
      <p:sp>
        <p:nvSpPr>
          <p:cNvPr id="9235" name="Text Box 23"/>
          <p:cNvSpPr txBox="1">
            <a:spLocks noChangeArrowheads="1"/>
          </p:cNvSpPr>
          <p:nvPr/>
        </p:nvSpPr>
        <p:spPr bwMode="auto">
          <a:xfrm>
            <a:off x="412750" y="5514975"/>
            <a:ext cx="7131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at low temperatures </a:t>
            </a:r>
            <a:r>
              <a:rPr lang="en-US" i="1"/>
              <a:t>c</a:t>
            </a:r>
            <a:r>
              <a:rPr lang="en-US" i="1" baseline="-25000"/>
              <a:t>v</a:t>
            </a:r>
            <a:r>
              <a:rPr lang="en-US"/>
              <a:t> ~ </a:t>
            </a:r>
            <a:r>
              <a:rPr lang="en-US" i="1"/>
              <a:t>T</a:t>
            </a:r>
            <a:r>
              <a:rPr lang="en-US" baseline="30000"/>
              <a:t>3</a:t>
            </a:r>
          </a:p>
          <a:p>
            <a:r>
              <a:rPr lang="en-US"/>
              <a:t>at high temperatures </a:t>
            </a:r>
            <a:r>
              <a:rPr lang="en-US" i="1"/>
              <a:t>c</a:t>
            </a:r>
            <a:r>
              <a:rPr lang="en-US" i="1" baseline="-25000"/>
              <a:t>v</a:t>
            </a:r>
            <a:r>
              <a:rPr lang="en-US"/>
              <a:t> ~ 3</a:t>
            </a:r>
            <a:r>
              <a:rPr lang="en-US" i="1"/>
              <a:t>nk</a:t>
            </a:r>
            <a:r>
              <a:rPr lang="en-US" i="1" baseline="-25000"/>
              <a:t>B</a:t>
            </a:r>
            <a:r>
              <a:rPr lang="en-US"/>
              <a:t> Dulong an Petit result</a:t>
            </a:r>
          </a:p>
          <a:p>
            <a:r>
              <a:rPr lang="en-US"/>
              <a:t>the Debye temperature plays the same role in the theory of lattice vibrations</a:t>
            </a:r>
          </a:p>
          <a:p>
            <a:r>
              <a:rPr lang="en-US"/>
              <a:t>as the Fermi temperature plays in the theory of electrons in metals </a:t>
            </a:r>
          </a:p>
        </p:txBody>
      </p:sp>
      <p:graphicFrame>
        <p:nvGraphicFramePr>
          <p:cNvPr id="9220" name="Object 37"/>
          <p:cNvGraphicFramePr>
            <a:graphicFrameLocks noChangeAspect="1"/>
          </p:cNvGraphicFramePr>
          <p:nvPr/>
        </p:nvGraphicFramePr>
        <p:xfrm>
          <a:off x="9296400" y="3048000"/>
          <a:ext cx="1752600" cy="419100"/>
        </p:xfrm>
        <a:graphic>
          <a:graphicData uri="http://schemas.openxmlformats.org/presentationml/2006/ole">
            <p:oleObj spid="_x0000_s10244" name="Equation" r:id="rId6" imgW="1752480" imgH="419040" progId="">
              <p:embed/>
            </p:oleObj>
          </a:graphicData>
        </a:graphic>
      </p:graphicFrame>
      <p:sp>
        <p:nvSpPr>
          <p:cNvPr id="9236" name="Rectangle 38"/>
          <p:cNvSpPr>
            <a:spLocks noChangeArrowheads="1"/>
          </p:cNvSpPr>
          <p:nvPr/>
        </p:nvSpPr>
        <p:spPr bwMode="auto">
          <a:xfrm>
            <a:off x="7239000" y="4705350"/>
            <a:ext cx="990600" cy="11430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Rectangle 39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3422650" y="762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understanding </a:t>
            </a:r>
            <a:r>
              <a:rPr lang="en-US" b="1" i="1"/>
              <a:t>T</a:t>
            </a:r>
            <a:r>
              <a:rPr lang="en-US" b="1" baseline="30000"/>
              <a:t> 3</a:t>
            </a:r>
            <a:r>
              <a:rPr lang="en-US" b="1"/>
              <a:t> law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228600" y="800100"/>
            <a:ext cx="45847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suppose that</a:t>
            </a:r>
          </a:p>
          <a:p>
            <a:r>
              <a:rPr lang="en-US"/>
              <a:t>all phonon modes with  wavevector less than </a:t>
            </a:r>
            <a:r>
              <a:rPr lang="en-US" i="1"/>
              <a:t>k</a:t>
            </a:r>
            <a:r>
              <a:rPr lang="en-US" i="1" baseline="-25000"/>
              <a:t>T</a:t>
            </a:r>
          </a:p>
          <a:p>
            <a:r>
              <a:rPr lang="en-US"/>
              <a:t>have the classical thermal energy </a:t>
            </a:r>
            <a:r>
              <a:rPr lang="en-US" i="1"/>
              <a:t>k</a:t>
            </a:r>
            <a:r>
              <a:rPr lang="en-US" i="1" baseline="-25000"/>
              <a:t>B</a:t>
            </a:r>
            <a:r>
              <a:rPr lang="en-US" i="1"/>
              <a:t>T</a:t>
            </a:r>
            <a:r>
              <a:rPr lang="en-US"/>
              <a:t> </a:t>
            </a:r>
          </a:p>
          <a:p>
            <a:r>
              <a:rPr lang="en-US"/>
              <a:t>and modes with </a:t>
            </a:r>
            <a:r>
              <a:rPr lang="en-US" i="1"/>
              <a:t>k </a:t>
            </a:r>
            <a:r>
              <a:rPr lang="en-US"/>
              <a:t>&gt; </a:t>
            </a:r>
            <a:r>
              <a:rPr lang="en-US" i="1"/>
              <a:t>k</a:t>
            </a:r>
            <a:r>
              <a:rPr lang="en-US" i="1" baseline="-25000"/>
              <a:t>T</a:t>
            </a:r>
            <a:r>
              <a:rPr lang="en-US"/>
              <a:t> are not excited</a:t>
            </a:r>
          </a:p>
          <a:p>
            <a:r>
              <a:rPr lang="en-US"/>
              <a:t>of the 3</a:t>
            </a:r>
            <a:r>
              <a:rPr lang="en-US" i="1"/>
              <a:t>N </a:t>
            </a:r>
            <a:r>
              <a:rPr lang="en-US"/>
              <a:t>possible modes, the fraction excited is</a:t>
            </a:r>
          </a:p>
          <a:p>
            <a:r>
              <a:rPr lang="en-US"/>
              <a:t>the energy density is</a:t>
            </a:r>
          </a:p>
          <a:p>
            <a:r>
              <a:rPr lang="en-US"/>
              <a:t>and the specific heat is    </a:t>
            </a:r>
          </a:p>
        </p:txBody>
      </p:sp>
      <p:graphicFrame>
        <p:nvGraphicFramePr>
          <p:cNvPr id="10242" name="Object 9"/>
          <p:cNvGraphicFramePr>
            <a:graphicFrameLocks noChangeAspect="1"/>
          </p:cNvGraphicFramePr>
          <p:nvPr/>
        </p:nvGraphicFramePr>
        <p:xfrm>
          <a:off x="4419600" y="685800"/>
          <a:ext cx="1095375" cy="346075"/>
        </p:xfrm>
        <a:graphic>
          <a:graphicData uri="http://schemas.openxmlformats.org/presentationml/2006/ole">
            <p:oleObj spid="_x0000_s11266" name="Equation" r:id="rId3" imgW="723600" imgH="228600" progId="">
              <p:embed/>
            </p:oleObj>
          </a:graphicData>
        </a:graphic>
      </p:graphicFrame>
      <p:sp>
        <p:nvSpPr>
          <p:cNvPr id="10248" name="Line 10"/>
          <p:cNvSpPr>
            <a:spLocks noChangeShapeType="1"/>
          </p:cNvSpPr>
          <p:nvPr/>
        </p:nvSpPr>
        <p:spPr bwMode="auto">
          <a:xfrm flipH="1">
            <a:off x="4800600" y="990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932613" y="609600"/>
            <a:ext cx="2668587" cy="2117725"/>
            <a:chOff x="3887" y="384"/>
            <a:chExt cx="1681" cy="1334"/>
          </a:xfrm>
        </p:grpSpPr>
        <p:pic>
          <p:nvPicPr>
            <p:cNvPr id="10250" name="Picture 4" descr="Debay-T3-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7" y="384"/>
              <a:ext cx="1537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1" name="Rectangle 11"/>
            <p:cNvSpPr>
              <a:spLocks noChangeArrowheads="1"/>
            </p:cNvSpPr>
            <p:nvPr/>
          </p:nvSpPr>
          <p:spPr bwMode="auto">
            <a:xfrm>
              <a:off x="4848" y="480"/>
              <a:ext cx="720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0243" name="Object 13"/>
          <p:cNvGraphicFramePr>
            <a:graphicFrameLocks noChangeAspect="1"/>
          </p:cNvGraphicFramePr>
          <p:nvPr/>
        </p:nvGraphicFramePr>
        <p:xfrm>
          <a:off x="4800600" y="1914525"/>
          <a:ext cx="1965325" cy="366713"/>
        </p:xfrm>
        <a:graphic>
          <a:graphicData uri="http://schemas.openxmlformats.org/presentationml/2006/ole">
            <p:oleObj spid="_x0000_s11267" name="Equation" r:id="rId5" imgW="1295280" imgH="241200" progId="">
              <p:embed/>
            </p:oleObj>
          </a:graphicData>
        </a:graphic>
      </p:graphicFrame>
      <p:graphicFrame>
        <p:nvGraphicFramePr>
          <p:cNvPr id="10244" name="Object 14"/>
          <p:cNvGraphicFramePr>
            <a:graphicFrameLocks noChangeAspect="1"/>
          </p:cNvGraphicFramePr>
          <p:nvPr/>
        </p:nvGraphicFramePr>
        <p:xfrm>
          <a:off x="2320925" y="2181225"/>
          <a:ext cx="1946275" cy="366713"/>
        </p:xfrm>
        <a:graphic>
          <a:graphicData uri="http://schemas.openxmlformats.org/presentationml/2006/ole">
            <p:oleObj spid="_x0000_s11268" name="Equation" r:id="rId6" imgW="1282680" imgH="241200" progId="">
              <p:embed/>
            </p:oleObj>
          </a:graphicData>
        </a:graphic>
      </p:graphicFrame>
      <p:graphicFrame>
        <p:nvGraphicFramePr>
          <p:cNvPr id="10245" name="Object 15"/>
          <p:cNvGraphicFramePr>
            <a:graphicFrameLocks noChangeAspect="1"/>
          </p:cNvGraphicFramePr>
          <p:nvPr/>
        </p:nvGraphicFramePr>
        <p:xfrm>
          <a:off x="2520950" y="2466975"/>
          <a:ext cx="2736850" cy="366713"/>
        </p:xfrm>
        <a:graphic>
          <a:graphicData uri="http://schemas.openxmlformats.org/presentationml/2006/ole">
            <p:oleObj spid="_x0000_s11269" name="Equation" r:id="rId7" imgW="1803240" imgH="2412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565650" y="577850"/>
          <a:ext cx="2063750" cy="793750"/>
        </p:xfrm>
        <a:graphic>
          <a:graphicData uri="http://schemas.openxmlformats.org/presentationml/2006/ole">
            <p:oleObj spid="_x0000_s12290" name="Equation" r:id="rId3" imgW="1320480" imgH="507960" progId="">
              <p:embed/>
            </p:oleObj>
          </a:graphicData>
        </a:graphic>
      </p:graphicFrame>
      <p:sp>
        <p:nvSpPr>
          <p:cNvPr id="11270" name="Text Box 3"/>
          <p:cNvSpPr txBox="1">
            <a:spLocks noChangeArrowheads="1"/>
          </p:cNvSpPr>
          <p:nvPr/>
        </p:nvSpPr>
        <p:spPr bwMode="auto">
          <a:xfrm>
            <a:off x="533400" y="800100"/>
            <a:ext cx="3822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phonon contribution to specific heat</a:t>
            </a:r>
          </a:p>
        </p:txBody>
      </p:sp>
      <p:graphicFrame>
        <p:nvGraphicFramePr>
          <p:cNvPr id="11267" name="Object 4"/>
          <p:cNvGraphicFramePr>
            <a:graphicFrameLocks noChangeAspect="1"/>
          </p:cNvGraphicFramePr>
          <p:nvPr/>
        </p:nvGraphicFramePr>
        <p:xfrm>
          <a:off x="4648200" y="1447800"/>
          <a:ext cx="1576388" cy="709613"/>
        </p:xfrm>
        <a:graphic>
          <a:graphicData uri="http://schemas.openxmlformats.org/presentationml/2006/ole">
            <p:oleObj spid="_x0000_s12291" name="Equation" r:id="rId4" imgW="1015920" imgH="457200" progId="">
              <p:embed/>
            </p:oleObj>
          </a:graphicData>
        </a:graphic>
      </p:graphicFrame>
      <p:sp>
        <p:nvSpPr>
          <p:cNvPr id="11271" name="Text Box 5"/>
          <p:cNvSpPr txBox="1">
            <a:spLocks noChangeArrowheads="1"/>
          </p:cNvSpPr>
          <p:nvPr/>
        </p:nvSpPr>
        <p:spPr bwMode="auto">
          <a:xfrm>
            <a:off x="533400" y="1595438"/>
            <a:ext cx="4038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electronic contribution to specific heat</a:t>
            </a:r>
          </a:p>
        </p:txBody>
      </p:sp>
      <p:pic>
        <p:nvPicPr>
          <p:cNvPr id="11272" name="Picture 6" descr="CT-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8713" y="3733800"/>
            <a:ext cx="5475287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8" name="Object 7"/>
          <p:cNvGraphicFramePr>
            <a:graphicFrameLocks noChangeAspect="1"/>
          </p:cNvGraphicFramePr>
          <p:nvPr/>
        </p:nvGraphicFramePr>
        <p:xfrm>
          <a:off x="5192713" y="3359150"/>
          <a:ext cx="1379537" cy="374650"/>
        </p:xfrm>
        <a:graphic>
          <a:graphicData uri="http://schemas.openxmlformats.org/presentationml/2006/ole">
            <p:oleObj spid="_x0000_s12292" name="Equation" r:id="rId6" imgW="888840" imgH="241200" progId="Equation.3">
              <p:embed/>
            </p:oleObj>
          </a:graphicData>
        </a:graphic>
      </p:graphicFrame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4495800" y="2438400"/>
            <a:ext cx="2832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contributions to specific heat</a:t>
            </a:r>
          </a:p>
          <a:p>
            <a:pPr algn="ctr"/>
            <a:r>
              <a:rPr lang="en-US"/>
              <a:t>    electrons     phonons  </a:t>
            </a:r>
          </a:p>
        </p:txBody>
      </p:sp>
      <p:sp>
        <p:nvSpPr>
          <p:cNvPr id="11274" name="Line 9"/>
          <p:cNvSpPr>
            <a:spLocks noChangeShapeType="1"/>
          </p:cNvSpPr>
          <p:nvPr/>
        </p:nvSpPr>
        <p:spPr bwMode="auto">
          <a:xfrm>
            <a:off x="5791200" y="3048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10"/>
          <p:cNvSpPr>
            <a:spLocks noChangeShapeType="1"/>
          </p:cNvSpPr>
          <p:nvPr/>
        </p:nvSpPr>
        <p:spPr bwMode="auto">
          <a:xfrm>
            <a:off x="6296025" y="3048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Text Box 11"/>
          <p:cNvSpPr txBox="1">
            <a:spLocks noChangeArrowheads="1"/>
          </p:cNvSpPr>
          <p:nvPr/>
        </p:nvSpPr>
        <p:spPr bwMode="auto">
          <a:xfrm>
            <a:off x="609600" y="3352800"/>
            <a:ext cx="178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electron </a:t>
            </a:r>
            <a:r>
              <a:rPr lang="en-US">
                <a:cs typeface="Times New Roman" pitchFamily="18" charset="0"/>
              </a:rPr>
              <a:t>≈ </a:t>
            </a:r>
            <a:r>
              <a:rPr lang="en-US"/>
              <a:t>c</a:t>
            </a:r>
            <a:r>
              <a:rPr lang="en-US" baseline="-25000"/>
              <a:t>phonon</a:t>
            </a:r>
            <a:r>
              <a:rPr lang="en-US"/>
              <a:t> at</a:t>
            </a:r>
          </a:p>
        </p:txBody>
      </p:sp>
      <p:graphicFrame>
        <p:nvGraphicFramePr>
          <p:cNvPr id="11269" name="Object 12"/>
          <p:cNvGraphicFramePr>
            <a:graphicFrameLocks noChangeAspect="1"/>
          </p:cNvGraphicFramePr>
          <p:nvPr/>
        </p:nvGraphicFramePr>
        <p:xfrm>
          <a:off x="704850" y="3810000"/>
          <a:ext cx="2266950" cy="768350"/>
        </p:xfrm>
        <a:graphic>
          <a:graphicData uri="http://schemas.openxmlformats.org/presentationml/2006/ole">
            <p:oleObj spid="_x0000_s12293" name="Equation" r:id="rId7" imgW="1498320" imgH="507960" progId="">
              <p:embed/>
            </p:oleObj>
          </a:graphicData>
        </a:graphic>
      </p:graphicFrame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69925" y="4648200"/>
            <a:ext cx="2301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~ a few degrees Kelvin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810000" y="76200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the Einstein model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609600" y="1066800"/>
          <a:ext cx="2963863" cy="1501775"/>
        </p:xfrm>
        <a:graphic>
          <a:graphicData uri="http://schemas.openxmlformats.org/presentationml/2006/ole">
            <p:oleObj spid="_x0000_s13314" name="Equation" r:id="rId3" imgW="1904760" imgH="965160" progId="">
              <p:embed/>
            </p:oleObj>
          </a:graphicData>
        </a:graphic>
      </p:graphicFrame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381000" y="381000"/>
            <a:ext cx="858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Einstein approximation replaces the frequency of each optical branch by a frequency </a:t>
            </a:r>
            <a:r>
              <a:rPr lang="en-US" i="1">
                <a:latin typeface="Symbol" pitchFamily="18" charset="2"/>
              </a:rPr>
              <a:t>w</a:t>
            </a:r>
            <a:r>
              <a:rPr lang="en-US" i="1" baseline="-25000"/>
              <a:t>E</a:t>
            </a:r>
          </a:p>
          <a:p>
            <a:r>
              <a:rPr lang="en-US"/>
              <a:t>each optical branch will contribute  to the thermal energy density and to the specific heat</a:t>
            </a:r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152400" y="2755900"/>
            <a:ext cx="632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/>
              <a:t>at low </a:t>
            </a:r>
            <a:r>
              <a:rPr lang="en-US" sz="1700" i="1"/>
              <a:t>T</a:t>
            </a:r>
            <a:r>
              <a:rPr lang="en-US" sz="1700"/>
              <a:t> the contribution of the optical modes to </a:t>
            </a:r>
            <a:r>
              <a:rPr lang="en-US" sz="1700" i="1"/>
              <a:t>c</a:t>
            </a:r>
            <a:r>
              <a:rPr lang="en-US" sz="1700" i="1" baseline="-25000"/>
              <a:t>v</a:t>
            </a:r>
            <a:r>
              <a:rPr lang="en-US" sz="1700"/>
              <a:t> drops exponentially</a:t>
            </a:r>
          </a:p>
          <a:p>
            <a:r>
              <a:rPr lang="en-US" sz="1700"/>
              <a:t>it is difficult to excite thermally optical modes at low </a:t>
            </a:r>
            <a:r>
              <a:rPr lang="en-US" sz="1700" i="1"/>
              <a:t>T</a:t>
            </a:r>
          </a:p>
        </p:txBody>
      </p:sp>
      <p:pic>
        <p:nvPicPr>
          <p:cNvPr id="12295" name="Picture 10" descr="Einstein-Debye-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100138"/>
            <a:ext cx="2230437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1" name="Object 20"/>
          <p:cNvGraphicFramePr>
            <a:graphicFrameLocks noChangeAspect="1"/>
          </p:cNvGraphicFramePr>
          <p:nvPr/>
        </p:nvGraphicFramePr>
        <p:xfrm>
          <a:off x="6524625" y="2552700"/>
          <a:ext cx="2413000" cy="785813"/>
        </p:xfrm>
        <a:graphic>
          <a:graphicData uri="http://schemas.openxmlformats.org/presentationml/2006/ole">
            <p:oleObj spid="_x0000_s13315" name="Equation" r:id="rId5" imgW="1562040" imgH="507960" progId="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ad.ucsd.edu\jsoe\users\rdynes\My Documents\My Scans\scan001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-1066799"/>
            <a:ext cx="7696200" cy="830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ad.ucsd.edu\jsoe\users\rdynes\My Documents\My Scans\scan001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-380999"/>
            <a:ext cx="7693025" cy="723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ad.ucsd.edu\jsoe\users\rdynes\My Documents\My Scans\scan001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96201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ad.ucsd.edu\jsoe\users\rdynes\My Documents\My Scans\scan001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96200" cy="687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274638"/>
            <a:ext cx="3810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600200"/>
            <a:ext cx="8382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\\ad.ucsd.edu\jsoe\users\rdynes\My Documents\My Scans\scan000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-1219200"/>
            <a:ext cx="7348538" cy="838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ad.ucsd.edu\jsoe\users\rdynes\My Documents\My Scans\scan001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696201" cy="7086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ad.ucsd.edu\jsoe\users\rdynes\My Documents\My Scans\scan002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696200" cy="6754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ad.ucsd.edu\jsoe\users\rdynes\My Documents\My Scans\scan002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93026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ad.ucsd.edu\jsoe\users\rdynes\My Documents\My Scans\scan002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7696200" cy="7086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ad.ucsd.edu\jsoe\users\rdynes\My Documents\My Scans\scan002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-152400"/>
            <a:ext cx="7696201" cy="716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ad.ucsd.edu\jsoe\users\rdynes\My Documents\My Scans\scan002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228600"/>
            <a:ext cx="7693026" cy="739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ad.ucsd.edu\jsoe\users\rdynes\My Documents\My Scans\scan002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696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ad.ucsd.edu\jsoe\users\rdynes\My Documents\My Scans\scan002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-152400"/>
            <a:ext cx="7696200" cy="723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ad.ucsd.edu\jsoe\users\rdynes\My Documents\My Scans\scan002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6962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ad.ucsd.edu\jsoe\users\rdynes\My Documents\My Scans\scan002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96200" cy="716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74638"/>
            <a:ext cx="2514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\\ad.ucsd.edu\jsoe\users\rdynes\My Documents\My Scans\scan00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-457200"/>
            <a:ext cx="7693025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ad.ucsd.edu\jsoe\users\rdynes\My Documents\My Scans\scan002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691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ad.ucsd.edu\jsoe\users\rdynes\My Documents\My Scans\scan003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"/>
            <a:ext cx="6958013" cy="70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ad.ucsd.edu\jsoe\users\rdynes\My Documents\My Scans\scan003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863" y="1"/>
            <a:ext cx="68421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ad.ucsd.edu\jsoe\users\rdynes\My Documents\My Scans\scan003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"/>
            <a:ext cx="70770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ad.ucsd.edu\jsoe\users\rdynes\My Documents\My Scans\scan003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8" y="-152400"/>
            <a:ext cx="7186612" cy="716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ad.ucsd.edu\jsoe\users\rdynes\My Documents\My Scans\scan003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-609599"/>
            <a:ext cx="7073900" cy="769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ad.ucsd.edu\jsoe\users\rdynes\My Documents\My Scans\scan003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713" y="-76200"/>
            <a:ext cx="6921500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ad.ucsd.edu\jsoe\users\rdynes\My Documents\My Scans\scan003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-152400"/>
            <a:ext cx="6608762" cy="769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ad.ucsd.edu\jsoe\users\rdynes\My Documents\My Scans\scan0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-152400"/>
            <a:ext cx="7696200" cy="754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ad.ucsd.edu\jsoe\users\rdynes\My Documents\My Scans\scan003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6689725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41910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600200"/>
            <a:ext cx="1828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\\ad.ucsd.edu\jsoe\users\rdynes\My Documents\My Scans\scan000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696200" cy="9378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\\ad.ucsd.edu\jsoe\users\rdynes\My Documents\My Scans\scan003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013" y="-152401"/>
            <a:ext cx="7229475" cy="7010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ad.ucsd.edu\jsoe\users\rdynes\My Documents\My Scans\scan004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0"/>
            <a:ext cx="6808788" cy="70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ad.ucsd.edu\jsoe\users\rdynes\My Documents\My Scans\scan004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975" y="0"/>
            <a:ext cx="6580188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ad.ucsd.edu\jsoe\users\rdynes\My Documents\My Scans\scan004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38" y="1"/>
            <a:ext cx="7043737" cy="70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ad.ucsd.edu\jsoe\users\rdynes\My Documents\My Scans\scan004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-228600"/>
            <a:ext cx="7424737" cy="746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\\ad.ucsd.edu\jsoe\users\rdynes\My Documents\My Scans\scan004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-457200"/>
            <a:ext cx="6997700" cy="716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ad.ucsd.edu\jsoe\users\rdynes\My Documents\My Scans\scan004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"/>
            <a:ext cx="6650037" cy="70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\\ad.ucsd.edu\jsoe\users\rdynes\My Documents\My Scans\scan004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-152401"/>
            <a:ext cx="7113588" cy="7010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ad.ucsd.edu\jsoe\users\rdynes\My Documents\My Scans\scan004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-228601"/>
            <a:ext cx="7034213" cy="7086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\\ad.ucsd.edu\jsoe\users\rdynes\My Documents\My Scans\scan004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76200"/>
            <a:ext cx="7269162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74638"/>
            <a:ext cx="18288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304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\\ad.ucsd.edu\jsoe\users\rdynes\My Documents\My Scans\scan00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-304800"/>
            <a:ext cx="7693025" cy="6626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ad.ucsd.edu\jsoe\users\rdynes\My Documents\My Scans\scan004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563" y="-228599"/>
            <a:ext cx="7192962" cy="723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\\ad.ucsd.edu\jsoe\users\rdynes\My Documents\My Scans\scan005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-228600"/>
            <a:ext cx="6769100" cy="7086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95800" y="1371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Transverse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1295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274638"/>
            <a:ext cx="16764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600200"/>
            <a:ext cx="11430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\\ad.ucsd.edu\jsoe\users\rdynes\My Documents\My Scans\scan000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913" y="-603250"/>
            <a:ext cx="7693025" cy="8637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274638"/>
            <a:ext cx="228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600200"/>
            <a:ext cx="2971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\\ad.ucsd.edu\jsoe\users\rdynes\My Documents\My Scans\scan000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228600"/>
            <a:ext cx="7772400" cy="6934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16002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600201"/>
            <a:ext cx="1981200" cy="2971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\\ad.ucsd.edu\jsoe\users\rdynes\My Documents\My Scans\scan00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-609600"/>
            <a:ext cx="7696200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776</Words>
  <Application>Microsoft Office PowerPoint</Application>
  <PresentationFormat>On-screen Show (4:3)</PresentationFormat>
  <Paragraphs>161</Paragraphs>
  <Slides>61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rdynes</cp:lastModifiedBy>
  <cp:revision>28</cp:revision>
  <dcterms:created xsi:type="dcterms:W3CDTF">2006-08-16T00:00:00Z</dcterms:created>
  <dcterms:modified xsi:type="dcterms:W3CDTF">2009-08-31T22:00:37Z</dcterms:modified>
</cp:coreProperties>
</file>